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handoutMasterIdLst>
    <p:handoutMasterId r:id="rId24"/>
  </p:handoutMasterIdLst>
  <p:sldIdLst>
    <p:sldId id="256" r:id="rId4"/>
    <p:sldId id="367" r:id="rId5"/>
    <p:sldId id="387" r:id="rId6"/>
    <p:sldId id="388" r:id="rId7"/>
    <p:sldId id="371" r:id="rId8"/>
    <p:sldId id="366" r:id="rId9"/>
    <p:sldId id="402" r:id="rId10"/>
    <p:sldId id="374" r:id="rId11"/>
    <p:sldId id="412" r:id="rId12"/>
    <p:sldId id="404" r:id="rId13"/>
    <p:sldId id="414" r:id="rId14"/>
    <p:sldId id="406" r:id="rId15"/>
    <p:sldId id="407" r:id="rId16"/>
    <p:sldId id="415" r:id="rId17"/>
    <p:sldId id="380" r:id="rId18"/>
    <p:sldId id="408" r:id="rId19"/>
    <p:sldId id="410" r:id="rId20"/>
    <p:sldId id="384" r:id="rId21"/>
    <p:sldId id="41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1BB"/>
    <a:srgbClr val="6D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4" autoAdjust="0"/>
    <p:restoredTop sz="65758" autoAdjust="0"/>
  </p:normalViewPr>
  <p:slideViewPr>
    <p:cSldViewPr>
      <p:cViewPr varScale="1">
        <p:scale>
          <a:sx n="52" d="100"/>
          <a:sy n="52" d="100"/>
        </p:scale>
        <p:origin x="1977" y="45"/>
      </p:cViewPr>
      <p:guideLst>
        <p:guide orient="horz" pos="2160"/>
        <p:guide pos="2880"/>
      </p:guideLst>
    </p:cSldViewPr>
  </p:slideViewPr>
  <p:outlineViewPr>
    <p:cViewPr>
      <p:scale>
        <a:sx n="33" d="100"/>
        <a:sy n="33" d="100"/>
      </p:scale>
      <p:origin x="0" y="-10014"/>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60" d="100"/>
          <a:sy n="160" d="100"/>
        </p:scale>
        <p:origin x="2112" y="-13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1" tIns="46586" rIns="93171" bIns="46586" rtlCol="0"/>
          <a:lstStyle>
            <a:lvl1pPr algn="r">
              <a:defRPr sz="1200"/>
            </a:lvl1pPr>
          </a:lstStyle>
          <a:p>
            <a:fld id="{840CCCD8-F889-47C9-BA49-641F3F59F7D5}" type="datetimeFigureOut">
              <a:rPr lang="en-US" smtClean="0"/>
              <a:t>9/18/2018</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1" tIns="46586" rIns="93171" bIns="46586" rtlCol="0" anchor="b"/>
          <a:lstStyle>
            <a:lvl1pPr algn="r">
              <a:defRPr sz="1200"/>
            </a:lvl1pPr>
          </a:lstStyle>
          <a:p>
            <a:fld id="{03FB47B3-AED1-48C6-B089-3DB8557315BA}" type="slidenum">
              <a:rPr lang="en-US" smtClean="0"/>
              <a:t>‹#›</a:t>
            </a:fld>
            <a:endParaRPr lang="en-US"/>
          </a:p>
        </p:txBody>
      </p:sp>
    </p:spTree>
    <p:extLst>
      <p:ext uri="{BB962C8B-B14F-4D97-AF65-F5344CB8AC3E}">
        <p14:creationId xmlns:p14="http://schemas.microsoft.com/office/powerpoint/2010/main" val="1019084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506"/>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idx="1"/>
          </p:nvPr>
        </p:nvSpPr>
        <p:spPr>
          <a:xfrm>
            <a:off x="3971619" y="0"/>
            <a:ext cx="3037212" cy="464506"/>
          </a:xfrm>
          <a:prstGeom prst="rect">
            <a:avLst/>
          </a:prstGeom>
        </p:spPr>
        <p:txBody>
          <a:bodyPr vert="horz" lIns="90590" tIns="45295" rIns="90590" bIns="45295" rtlCol="0"/>
          <a:lstStyle>
            <a:lvl1pPr algn="r">
              <a:defRPr sz="1200"/>
            </a:lvl1pPr>
          </a:lstStyle>
          <a:p>
            <a:fld id="{5FF90953-B981-49CA-8CAC-354F5898528E}" type="datetimeFigureOut">
              <a:rPr lang="en-US" smtClean="0"/>
              <a:t>9/18/2018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590" tIns="45295" rIns="90590" bIns="45295" rtlCol="0" anchor="ctr"/>
          <a:lstStyle/>
          <a:p>
            <a:endParaRPr lang="en-US"/>
          </a:p>
        </p:txBody>
      </p:sp>
      <p:sp>
        <p:nvSpPr>
          <p:cNvPr id="5" name="Notes Placeholder 4"/>
          <p:cNvSpPr>
            <a:spLocks noGrp="1"/>
          </p:cNvSpPr>
          <p:nvPr>
            <p:ph type="body" sz="quarter" idx="3"/>
          </p:nvPr>
        </p:nvSpPr>
        <p:spPr>
          <a:xfrm>
            <a:off x="700412" y="4415160"/>
            <a:ext cx="5609576" cy="4183695"/>
          </a:xfrm>
          <a:prstGeom prst="rect">
            <a:avLst/>
          </a:prstGeom>
        </p:spPr>
        <p:txBody>
          <a:bodyPr vert="horz" lIns="90590" tIns="45295" rIns="90590" bIns="452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21"/>
            <a:ext cx="3037212" cy="464506"/>
          </a:xfrm>
          <a:prstGeom prst="rect">
            <a:avLst/>
          </a:prstGeom>
        </p:spPr>
        <p:txBody>
          <a:bodyPr vert="horz" lIns="90590" tIns="45295" rIns="90590" bIns="45295" rtlCol="0" anchor="b"/>
          <a:lstStyle>
            <a:lvl1pPr algn="l">
              <a:defRPr sz="1200"/>
            </a:lvl1pPr>
          </a:lstStyle>
          <a:p>
            <a:endParaRPr lang="en-US"/>
          </a:p>
        </p:txBody>
      </p:sp>
      <p:sp>
        <p:nvSpPr>
          <p:cNvPr id="7" name="Slide Number Placeholder 6"/>
          <p:cNvSpPr>
            <a:spLocks noGrp="1"/>
          </p:cNvSpPr>
          <p:nvPr>
            <p:ph type="sldNum" sz="quarter" idx="5"/>
          </p:nvPr>
        </p:nvSpPr>
        <p:spPr>
          <a:xfrm>
            <a:off x="3971619" y="8830321"/>
            <a:ext cx="3037212" cy="464506"/>
          </a:xfrm>
          <a:prstGeom prst="rect">
            <a:avLst/>
          </a:prstGeom>
        </p:spPr>
        <p:txBody>
          <a:bodyPr vert="horz" lIns="90590" tIns="45295" rIns="90590" bIns="45295" rtlCol="0" anchor="b"/>
          <a:lstStyle>
            <a:lvl1pPr algn="r">
              <a:defRPr sz="1200"/>
            </a:lvl1pPr>
          </a:lstStyle>
          <a:p>
            <a:fld id="{2694B599-1070-4BAC-AC25-B7C9EA730552}" type="slidenum">
              <a:rPr lang="en-US" smtClean="0"/>
              <a:t>‹#›</a:t>
            </a:fld>
            <a:endParaRPr lang="en-US"/>
          </a:p>
        </p:txBody>
      </p:sp>
    </p:spTree>
    <p:extLst>
      <p:ext uri="{BB962C8B-B14F-4D97-AF65-F5344CB8AC3E}">
        <p14:creationId xmlns:p14="http://schemas.microsoft.com/office/powerpoint/2010/main" val="47359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Buenos </a:t>
            </a:r>
            <a:r>
              <a:rPr lang="en-US" sz="1200" kern="1200" dirty="0" err="1">
                <a:solidFill>
                  <a:schemeClr val="tx1"/>
                </a:solidFill>
                <a:effectLst/>
                <a:latin typeface="+mn-lt"/>
                <a:ea typeface="+mn-ea"/>
                <a:cs typeface="+mn-cs"/>
              </a:rPr>
              <a:t>días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primer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gustaría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agradecer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invitación</a:t>
            </a:r>
            <a:r>
              <a:rPr lang="en-US" sz="1200" kern="1200" dirty="0">
                <a:solidFill>
                  <a:schemeClr val="tx1"/>
                </a:solidFill>
                <a:effectLst/>
                <a:latin typeface="+mn-lt"/>
                <a:ea typeface="+mn-ea"/>
                <a:cs typeface="+mn-cs"/>
              </a:rPr>
              <a:t> que me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brindado</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estar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aquí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seminario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particular me </a:t>
            </a:r>
            <a:r>
              <a:rPr lang="en-US" sz="1200" kern="1200" dirty="0" err="1">
                <a:solidFill>
                  <a:schemeClr val="tx1"/>
                </a:solidFill>
                <a:effectLst/>
                <a:latin typeface="+mn-lt"/>
                <a:ea typeface="+mn-ea"/>
                <a:cs typeface="+mn-cs"/>
              </a:rPr>
              <a:t>gustaría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agradecer</a:t>
            </a:r>
            <a:r>
              <a:rPr lang="en-US" sz="1200" kern="1200" dirty="0">
                <a:solidFill>
                  <a:schemeClr val="tx1"/>
                </a:solidFill>
                <a:effectLst/>
                <a:latin typeface="+mn-lt"/>
                <a:ea typeface="+mn-ea"/>
                <a:cs typeface="+mn-cs"/>
              </a:rPr>
              <a:t> a Diana Morales López y a Susana María Sosa Silva y a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tenido</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papel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organizar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evento</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1</a:t>
            </a:fld>
            <a:endParaRPr lang="en-US" dirty="0"/>
          </a:p>
        </p:txBody>
      </p:sp>
    </p:spTree>
    <p:extLst>
      <p:ext uri="{BB962C8B-B14F-4D97-AF65-F5344CB8AC3E}">
        <p14:creationId xmlns:p14="http://schemas.microsoft.com/office/powerpoint/2010/main" val="273050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800" kern="1200" dirty="0">
                <a:solidFill>
                  <a:schemeClr val="tx1"/>
                </a:solidFill>
                <a:effectLst/>
                <a:latin typeface="+mn-lt"/>
                <a:ea typeface="+mn-ea"/>
                <a:cs typeface="+mn-cs"/>
              </a:rPr>
              <a:t>Empezamos con el ejemplo de la Universidad del Vehículo No Tripulado - El Coronel Retirado de la Fuerza Aérea y piloto de la Aerolínea Delta, Jerry </a:t>
            </a:r>
            <a:r>
              <a:rPr lang="es-CO" sz="1800" kern="1200" dirty="0" err="1">
                <a:solidFill>
                  <a:schemeClr val="tx1"/>
                </a:solidFill>
                <a:effectLst/>
                <a:latin typeface="+mn-lt"/>
                <a:ea typeface="+mn-ea"/>
                <a:cs typeface="+mn-cs"/>
              </a:rPr>
              <a:t>Lemieux</a:t>
            </a:r>
            <a:r>
              <a:rPr lang="es-CO" sz="1800" kern="1200" dirty="0">
                <a:solidFill>
                  <a:schemeClr val="tx1"/>
                </a:solidFill>
                <a:effectLst/>
                <a:latin typeface="+mn-lt"/>
                <a:ea typeface="+mn-ea"/>
                <a:cs typeface="+mn-cs"/>
              </a:rPr>
              <a:t>, creó la Universidad del Vehículo No Tripulado en el 2012. La Universidad del Vehículo No Tripulado desarrolló sus ofertas de programas para cubrir los requerimientos del trabajo. La programación en esta universidad se enfoca en ingeniería de sistemas no tripulados, entrenamiento para pilotos de aviones teledirigidos, y certificaciones de aviones teledirigidos.</a:t>
            </a:r>
            <a:endParaRPr lang="en-US" sz="18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Con robustas simulaciones de misiones con aviones teledirigidos, los estudiantes van de la teoría a la práctica lo cual conlleva a muchos mejores resultados de aprendizaje.</a:t>
            </a: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10</a:t>
            </a:fld>
            <a:endParaRPr lang="en-US"/>
          </a:p>
        </p:txBody>
      </p:sp>
    </p:spTree>
    <p:extLst>
      <p:ext uri="{BB962C8B-B14F-4D97-AF65-F5344CB8AC3E}">
        <p14:creationId xmlns:p14="http://schemas.microsoft.com/office/powerpoint/2010/main" val="213901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Profesor</a:t>
            </a:r>
            <a:r>
              <a:rPr lang="en-US" sz="1200" kern="1200" dirty="0">
                <a:solidFill>
                  <a:schemeClr val="tx1"/>
                </a:solidFill>
                <a:effectLst/>
                <a:latin typeface="+mn-lt"/>
                <a:ea typeface="+mn-ea"/>
                <a:cs typeface="+mn-cs"/>
              </a:rPr>
              <a:t> Ernesto Pacheco Velázquez Tec de Monterrey </a:t>
            </a:r>
            <a:r>
              <a:rPr lang="en-US" sz="1200" kern="1200" dirty="0" err="1">
                <a:solidFill>
                  <a:schemeClr val="tx1"/>
                </a:solidFill>
                <a:effectLst/>
                <a:latin typeface="+mn-lt"/>
                <a:ea typeface="+mn-ea"/>
                <a:cs typeface="+mn-cs"/>
              </a:rPr>
              <a:t>desarrolló</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simulador</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propósito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entender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cómo</a:t>
            </a:r>
            <a:r>
              <a:rPr lang="en-US" sz="1200" kern="1200" dirty="0">
                <a:solidFill>
                  <a:schemeClr val="tx1"/>
                </a:solidFill>
                <a:effectLst/>
                <a:latin typeface="+mn-lt"/>
                <a:ea typeface="+mn-ea"/>
                <a:cs typeface="+mn-cs"/>
              </a:rPr>
              <a:t> las personas </a:t>
            </a:r>
            <a:r>
              <a:rPr lang="en-US" sz="1200" kern="1200" dirty="0" err="1">
                <a:solidFill>
                  <a:schemeClr val="tx1"/>
                </a:solidFill>
                <a:effectLst/>
                <a:latin typeface="+mn-lt"/>
                <a:ea typeface="+mn-ea"/>
                <a:cs typeface="+mn-cs"/>
              </a:rPr>
              <a:t>toman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área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logística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encontrar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manera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enseñar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conceptos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logística</a:t>
            </a:r>
            <a:r>
              <a:rPr lang="en-US" sz="1200" kern="1200" dirty="0">
                <a:solidFill>
                  <a:schemeClr val="tx1"/>
                </a:solidFill>
                <a:effectLst/>
                <a:latin typeface="+mn-lt"/>
                <a:ea typeface="+mn-ea"/>
                <a:cs typeface="+mn-cs"/>
              </a:rPr>
              <a:t> para que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pudieran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entender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consecuencias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ámbito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empresarial</a:t>
            </a:r>
            <a:r>
              <a:rPr lang="en-US" sz="1200" kern="1200" dirty="0">
                <a:solidFill>
                  <a:schemeClr val="tx1"/>
                </a:solidFill>
                <a:effectLst/>
                <a:latin typeface="+mn-lt"/>
                <a:ea typeface="+mn-ea"/>
                <a:cs typeface="+mn-cs"/>
              </a:rPr>
              <a:t>.  Como </a:t>
            </a:r>
            <a:r>
              <a:rPr lang="en-US" sz="1200" kern="1200" dirty="0" err="1">
                <a:solidFill>
                  <a:schemeClr val="tx1"/>
                </a:solidFill>
                <a:effectLst/>
                <a:latin typeface="+mn-lt"/>
                <a:ea typeface="+mn-ea"/>
                <a:cs typeface="+mn-cs"/>
              </a:rPr>
              <a:t>señala</a:t>
            </a:r>
            <a:r>
              <a:rPr lang="en-US" sz="1200" kern="1200" dirty="0">
                <a:solidFill>
                  <a:schemeClr val="tx1"/>
                </a:solidFill>
                <a:effectLst/>
                <a:latin typeface="+mn-lt"/>
                <a:ea typeface="+mn-ea"/>
                <a:cs typeface="+mn-cs"/>
              </a:rPr>
              <a:t> Pacheco, “Este </a:t>
            </a:r>
            <a:r>
              <a:rPr lang="en-US" sz="1200" kern="1200" dirty="0" err="1">
                <a:solidFill>
                  <a:schemeClr val="tx1"/>
                </a:solidFill>
                <a:effectLst/>
                <a:latin typeface="+mn-lt"/>
                <a:ea typeface="+mn-ea"/>
                <a:cs typeface="+mn-cs"/>
              </a:rPr>
              <a:t>juego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incorpora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distintos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elementos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proveer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experiencia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detectar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áreas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oportunidad</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(2017) El </a:t>
            </a:r>
            <a:r>
              <a:rPr lang="en-US" sz="1200" kern="1200" dirty="0" err="1">
                <a:solidFill>
                  <a:schemeClr val="tx1"/>
                </a:solidFill>
                <a:effectLst/>
                <a:latin typeface="+mn-lt"/>
                <a:ea typeface="+mn-ea"/>
                <a:cs typeface="+mn-cs"/>
              </a:rPr>
              <a:t>juego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tiene</a:t>
            </a:r>
            <a:r>
              <a:rPr lang="en-US" sz="1200" kern="1200" dirty="0">
                <a:solidFill>
                  <a:schemeClr val="tx1"/>
                </a:solidFill>
                <a:effectLst/>
                <a:latin typeface="+mn-lt"/>
                <a:ea typeface="+mn-ea"/>
                <a:cs typeface="+mn-cs"/>
              </a:rPr>
              <a:t> 12 </a:t>
            </a:r>
            <a:r>
              <a:rPr lang="en-US" sz="1200" kern="1200" dirty="0" err="1">
                <a:solidFill>
                  <a:schemeClr val="tx1"/>
                </a:solidFill>
                <a:effectLst/>
                <a:latin typeface="+mn-lt"/>
                <a:ea typeface="+mn-ea"/>
                <a:cs typeface="+mn-cs"/>
              </a:rPr>
              <a:t>diferentes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escenarios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basados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circunstancias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real, y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pueden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aplicar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conceptos</a:t>
            </a:r>
            <a:r>
              <a:rPr lang="en-US" sz="1200" kern="1200" dirty="0">
                <a:solidFill>
                  <a:schemeClr val="tx1"/>
                </a:solidFill>
                <a:effectLst/>
                <a:latin typeface="+mn-lt"/>
                <a:ea typeface="+mn-ea"/>
                <a:cs typeface="+mn-cs"/>
              </a:rPr>
              <a:t> tales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inventario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gestión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programación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transporte</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calidad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docentes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producidos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simulador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poder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escenarios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fortalecer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Ha </a:t>
            </a:r>
            <a:r>
              <a:rPr lang="en-US" sz="1200" kern="1200" dirty="0" err="1">
                <a:solidFill>
                  <a:schemeClr val="tx1"/>
                </a:solidFill>
                <a:effectLst/>
                <a:latin typeface="+mn-lt"/>
                <a:ea typeface="+mn-ea"/>
                <a:cs typeface="+mn-cs"/>
              </a:rPr>
              <a:t>tenido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éxito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juego</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empresariales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ingeniería</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vías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desarrollar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escenarios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cursos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finanzas</a:t>
            </a:r>
            <a:r>
              <a:rPr lang="en-US" sz="1200" kern="1200" dirty="0">
                <a:solidFill>
                  <a:schemeClr val="tx1"/>
                </a:solidFill>
                <a:effectLst/>
                <a:latin typeface="+mn-lt"/>
                <a:ea typeface="+mn-ea"/>
                <a:cs typeface="+mn-cs"/>
              </a:rPr>
              <a:t>, marketing, y </a:t>
            </a:r>
            <a:r>
              <a:rPr lang="en-US" sz="1200" kern="1200" dirty="0" err="1">
                <a:solidFill>
                  <a:schemeClr val="tx1"/>
                </a:solidFill>
                <a:effectLst/>
                <a:latin typeface="+mn-lt"/>
                <a:ea typeface="+mn-ea"/>
                <a:cs typeface="+mn-cs"/>
              </a:rPr>
              <a:t>cadena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suministro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11</a:t>
            </a:fld>
            <a:endParaRPr lang="en-US"/>
          </a:p>
        </p:txBody>
      </p:sp>
    </p:spTree>
    <p:extLst>
      <p:ext uri="{BB962C8B-B14F-4D97-AF65-F5344CB8AC3E}">
        <p14:creationId xmlns:p14="http://schemas.microsoft.com/office/powerpoint/2010/main" val="213860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Veamos otro ejemplo de La Universidad de Duke. El programa de la Facultad de Enfermería allí requiere simulaciones clínicas. Para estudiantes matriculados en programas a distancia, proporcionar la experiencia clínica consistentemente cuando ellos no asisten en persona era un problema… esto fue así hasta que Duke invirtió en telepresencia robótica. </a:t>
            </a:r>
          </a:p>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este ejemplo, estudiantes avanzados de </a:t>
            </a:r>
            <a:r>
              <a:rPr lang="en-US" sz="1200" kern="1200" dirty="0" err="1">
                <a:solidFill>
                  <a:schemeClr val="tx1"/>
                </a:solidFill>
                <a:effectLst/>
                <a:latin typeface="+mn-lt"/>
                <a:ea typeface="+mn-ea"/>
                <a:cs typeface="+mn-cs"/>
              </a:rPr>
              <a:t>Enfermería</a:t>
            </a:r>
            <a:r>
              <a:rPr lang="es-CO" sz="1200" kern="1200" dirty="0">
                <a:solidFill>
                  <a:schemeClr val="tx1"/>
                </a:solidFill>
                <a:effectLst/>
                <a:latin typeface="+mn-lt"/>
                <a:ea typeface="+mn-ea"/>
                <a:cs typeface="+mn-cs"/>
              </a:rPr>
              <a:t> Especializada trabajan a distancia con estudiantes de Bachillerato durante las simulaciones clínicas. A través de telepresencia robótica, los estudiantes de enfermería especializada tienen una presencia física virtual y pueden desarrollar sus habilidades de entrenamiento, resolución de problemas y comunicación, mientras ellos proporcionan orientación en el cuidado del paciente a los estudiantes de Bachillerato. </a:t>
            </a:r>
          </a:p>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 través de un aparato incluyendo tabletas, computadoras o smartphones, los estudiantes de enfermería especializada pueden controlar el robot remotamente. Con una rueda de guía gigante en la parte de abajo, y un mástil que se ajusta a una altura de 4-5 pies y un iPad instalado arriba, los estudiantes de enfermería especializada usan video-conferencia para estar presentes con los estudiantes de Bachillerato. Ellos pueden maniobrar alrededor del cuarto e incluso girar o inclinarse en varias direcciones, proporcionando una experiencia que compite con la presencia física.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12</a:t>
            </a:fld>
            <a:endParaRPr lang="en-US"/>
          </a:p>
        </p:txBody>
      </p:sp>
    </p:spTree>
    <p:extLst>
      <p:ext uri="{BB962C8B-B14F-4D97-AF65-F5344CB8AC3E}">
        <p14:creationId xmlns:p14="http://schemas.microsoft.com/office/powerpoint/2010/main" val="62781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800" kern="1200" dirty="0">
                <a:solidFill>
                  <a:schemeClr val="tx1"/>
                </a:solidFill>
                <a:effectLst/>
                <a:latin typeface="+mn-lt"/>
                <a:ea typeface="+mn-ea"/>
                <a:cs typeface="+mn-cs"/>
              </a:rPr>
              <a:t>Y finalmente, </a:t>
            </a:r>
            <a:r>
              <a:rPr lang="es-CO" sz="1800" kern="1200" dirty="0" err="1">
                <a:solidFill>
                  <a:schemeClr val="tx1"/>
                </a:solidFill>
                <a:effectLst/>
                <a:latin typeface="+mn-lt"/>
                <a:ea typeface="+mn-ea"/>
                <a:cs typeface="+mn-cs"/>
              </a:rPr>
              <a:t>Reef</a:t>
            </a:r>
            <a:r>
              <a:rPr lang="es-CO" sz="1800" kern="1200" dirty="0">
                <a:solidFill>
                  <a:schemeClr val="tx1"/>
                </a:solidFill>
                <a:effectLst/>
                <a:latin typeface="+mn-lt"/>
                <a:ea typeface="+mn-ea"/>
                <a:cs typeface="+mn-cs"/>
              </a:rPr>
              <a:t> HQ Aquarium ha tomado el uso de video conferencia a un nuevo nivel. Estudiantes alrededor del mundo pueden experimentar la Gran Barrera Coralina Australiana con sonidos e imágenes reales y de alta definición. </a:t>
            </a:r>
            <a:endParaRPr lang="en-US" sz="18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Bajo el agua los buzos pueden ver, oír e interactuar con estudiantes dándoles una experiencia de primera mano sobre el delicado ecosistema marino del acuario.</a:t>
            </a:r>
          </a:p>
          <a:p>
            <a:endParaRPr lang="es-CO"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El programa en línea  ha alcanzado un gran éxito a escala global dándole a escuelas y universidades una experiencia completamente única. Buzos y biólogos marinos crean experiencias relevantes de aprendizaje interactivo. Por ejemplo, estudiantes discuten las amenazas ecológicas al arrecife mientras examinan el impacto en la vida marina. </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13</a:t>
            </a:fld>
            <a:endParaRPr lang="en-US"/>
          </a:p>
        </p:txBody>
      </p:sp>
    </p:spTree>
    <p:extLst>
      <p:ext uri="{BB962C8B-B14F-4D97-AF65-F5344CB8AC3E}">
        <p14:creationId xmlns:p14="http://schemas.microsoft.com/office/powerpoint/2010/main" val="175964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 </a:t>
            </a:r>
            <a:r>
              <a:rPr lang="en-US" sz="1200" kern="1200" dirty="0" err="1">
                <a:solidFill>
                  <a:schemeClr val="tx1"/>
                </a:solidFill>
                <a:effectLst/>
                <a:latin typeface="+mn-lt"/>
                <a:ea typeface="+mn-ea"/>
                <a:cs typeface="+mn-cs"/>
              </a:rPr>
              <a:t>desean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ejemplos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éstos</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invito</a:t>
            </a:r>
            <a:r>
              <a:rPr lang="en-US" sz="1200" kern="1200" dirty="0">
                <a:solidFill>
                  <a:schemeClr val="tx1"/>
                </a:solidFill>
                <a:effectLst/>
                <a:latin typeface="+mn-lt"/>
                <a:ea typeface="+mn-ea"/>
                <a:cs typeface="+mn-cs"/>
              </a:rPr>
              <a:t> a que </a:t>
            </a:r>
            <a:r>
              <a:rPr lang="en-US" sz="1200" kern="1200" dirty="0" err="1">
                <a:solidFill>
                  <a:schemeClr val="tx1"/>
                </a:solidFill>
                <a:effectLst/>
                <a:latin typeface="+mn-lt"/>
                <a:ea typeface="+mn-ea"/>
                <a:cs typeface="+mn-cs"/>
              </a:rPr>
              <a:t>visiten</a:t>
            </a:r>
            <a:r>
              <a:rPr lang="en-US" sz="1200" kern="1200" dirty="0">
                <a:solidFill>
                  <a:schemeClr val="tx1"/>
                </a:solidFill>
                <a:effectLst/>
                <a:latin typeface="+mn-lt"/>
                <a:ea typeface="+mn-ea"/>
                <a:cs typeface="+mn-cs"/>
              </a:rPr>
              <a:t> virtuallyinspired.org, un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la Universidad de Drexel in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Pennsylvania.  </a:t>
            </a: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14</a:t>
            </a:fld>
            <a:endParaRPr lang="en-US"/>
          </a:p>
        </p:txBody>
      </p:sp>
    </p:spTree>
    <p:extLst>
      <p:ext uri="{BB962C8B-B14F-4D97-AF65-F5344CB8AC3E}">
        <p14:creationId xmlns:p14="http://schemas.microsoft.com/office/powerpoint/2010/main" val="267909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Como se mencionó anteriormente, el reto para nosotros es la metodología con la cual abrimos las puertas a los entornos inteligentes de aprendizaje. Primero, necesitamos abrir nuestras aulas para traer los entornos inteligentes de aprendizaje que existen allá afuera en el mundo como los ejemplos que acabamos de ver. Segundo, debemos reorganizar lo que hacemos en el salón de clase para que nuestros estudiantes tengan un acceso continuo a lo que hay allá afuera en el mundo; sobre todo si tradicionalmente hemos gastado mucho tiempo alineando a los estudiantes en filas y haciéndolos enfrentarse al frente de un salón de clase. </a:t>
            </a:r>
            <a:r>
              <a:rPr lang="en-US" sz="1200" kern="1200" dirty="0">
                <a:solidFill>
                  <a:schemeClr val="tx1"/>
                </a:solidFill>
                <a:effectLst/>
                <a:latin typeface="+mn-lt"/>
                <a:ea typeface="+mn-ea"/>
                <a:cs typeface="+mn-cs"/>
              </a:rPr>
              <a:t> </a:t>
            </a:r>
          </a:p>
          <a:p>
            <a:endParaRPr lang="en-US" sz="180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10"/>
          </p:nvPr>
        </p:nvSpPr>
        <p:spPr/>
        <p:txBody>
          <a:bodyPr/>
          <a:lstStyle/>
          <a:p>
            <a:fld id="{2694B599-1070-4BAC-AC25-B7C9EA730552}" type="slidenum">
              <a:rPr lang="en-US" smtClean="0"/>
              <a:t>15</a:t>
            </a:fld>
            <a:endParaRPr lang="en-US"/>
          </a:p>
        </p:txBody>
      </p:sp>
    </p:spTree>
    <p:extLst>
      <p:ext uri="{BB962C8B-B14F-4D97-AF65-F5344CB8AC3E}">
        <p14:creationId xmlns:p14="http://schemas.microsoft.com/office/powerpoint/2010/main" val="125532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Para adoptar los entornos inteligentes de aprendizaje, una cultura de innovación, creatividad y emprendimiento, e incluso una mentalidad de crecimiento deben ser establecidos. Desde el Presidente al Rector, a los Coordinadores y al Profesorado, y finalmente a los estudiantes, una cultura de fracaso inteligente es la mejor forma de producir la clase de persona que la industria quiere contratar y la clase de persona que tendrá mayor satisfacción en la vida. </a:t>
            </a:r>
          </a:p>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fracaso inteligente quiere decir construir un proceso de “autopsia” para iniciativas y procesos fallidos para cerrar el círculo y seguir hacia adelante. Esto da una luz sobre el fracaso en términos de la lección aprendida e incluso proporciona la oportunidad de sugerir que la idea simplemente necesita abordar otros puntos para ser exitosa.</a:t>
            </a: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16</a:t>
            </a:fld>
            <a:endParaRPr lang="en-US"/>
          </a:p>
        </p:txBody>
      </p:sp>
    </p:spTree>
    <p:extLst>
      <p:ext uri="{BB962C8B-B14F-4D97-AF65-F5344CB8AC3E}">
        <p14:creationId xmlns:p14="http://schemas.microsoft.com/office/powerpoint/2010/main" val="207042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distinción entre los cursos mediados por tecnología y los cursos presenciales va a continuar haciéndose borrosa. Mientras se sigue borrando, hay dos grupos claves que tendrán un impacto significativo en el éxito del estudiante virtual: nuestros docentes y los diseñadores instruccionales que colaboran con ellos para diseñar entornos de aprendizaje efectivos. Sin apoyar a estos dos grupos, estos cambios simplemente no pueden suceder.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Es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s-CO" sz="1200" kern="1200" dirty="0">
                <a:solidFill>
                  <a:schemeClr val="tx1"/>
                </a:solidFill>
                <a:effectLst/>
                <a:latin typeface="+mn-lt"/>
                <a:ea typeface="+mn-ea"/>
                <a:cs typeface="+mn-cs"/>
              </a:rPr>
              <a:t>, para ser efectivamente desplegado a larga escala, estos enfoques prometedores van a requerir una profunda transformación de cómo los docentes interactúan con los estudiantes, así como también los docentes crean y mejoran el currículo y los programas. Los diseñadores instruccionales pueden </a:t>
            </a:r>
            <a:r>
              <a:rPr lang="en-US" sz="1200" kern="1200" dirty="0" err="1">
                <a:solidFill>
                  <a:schemeClr val="tx1"/>
                </a:solidFill>
                <a:effectLst/>
                <a:latin typeface="+mn-lt"/>
                <a:ea typeface="+mn-ea"/>
                <a:cs typeface="+mn-cs"/>
              </a:rPr>
              <a:t>desempeñar</a:t>
            </a:r>
            <a:r>
              <a:rPr lang="en-US" sz="12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un rol clave tanto en el entrenamiento de los profesores como en apoyarlos con la implementación de estos nuevos modelos educativos. </a:t>
            </a: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17</a:t>
            </a:fld>
            <a:endParaRPr lang="en-US"/>
          </a:p>
        </p:txBody>
      </p:sp>
    </p:spTree>
    <p:extLst>
      <p:ext uri="{BB962C8B-B14F-4D97-AF65-F5344CB8AC3E}">
        <p14:creationId xmlns:p14="http://schemas.microsoft.com/office/powerpoint/2010/main" val="223304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Y finalmente, en el dinámico entorno de estudios superiores del día de hoy, establecer continuidad en el liderazgo a múltiples niveles es imperativo.</a:t>
            </a:r>
          </a:p>
          <a:p>
            <a:r>
              <a:rPr lang="es-C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¿Cómo pueden los líderes de educación superior adaptarse a este ecosistema en evolución? Los líderes, considerando su posición en el panorama, necesitan adoptar una mentalidad que les permita ver más allá de la forma “como siempre se ha hecho”. En cambio, los líderes del siglo 21 deben enfocarse en apoyar nuevos paradigmas. Tienen que alejarse del enfoque más tradicional de proteger la empresa existente, a uno que adopta un futuro de innovación, estimulando nuevos modelos institucionales, instruccionales, y financieros. </a:t>
            </a: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18</a:t>
            </a:fld>
            <a:endParaRPr lang="en-US"/>
          </a:p>
        </p:txBody>
      </p:sp>
    </p:spTree>
    <p:extLst>
      <p:ext uri="{BB962C8B-B14F-4D97-AF65-F5344CB8AC3E}">
        <p14:creationId xmlns:p14="http://schemas.microsoft.com/office/powerpoint/2010/main" val="92848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19</a:t>
            </a:fld>
            <a:endParaRPr lang="en-US"/>
          </a:p>
        </p:txBody>
      </p:sp>
    </p:spTree>
    <p:extLst>
      <p:ext uri="{BB962C8B-B14F-4D97-AF65-F5344CB8AC3E}">
        <p14:creationId xmlns:p14="http://schemas.microsoft.com/office/powerpoint/2010/main" val="252050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Hoy </a:t>
            </a:r>
            <a:r>
              <a:rPr lang="en-US" sz="1200" kern="1200" dirty="0" err="1">
                <a:solidFill>
                  <a:schemeClr val="tx1"/>
                </a:solidFill>
                <a:effectLst/>
                <a:latin typeface="+mn-lt"/>
                <a:ea typeface="+mn-ea"/>
                <a:cs typeface="+mn-cs"/>
              </a:rPr>
              <a:t>quisiera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hablar</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innovación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educación</a:t>
            </a:r>
            <a:r>
              <a:rPr lang="en-US" sz="1200" kern="1200" dirty="0">
                <a:solidFill>
                  <a:schemeClr val="tx1"/>
                </a:solidFill>
                <a:effectLst/>
                <a:latin typeface="+mn-lt"/>
                <a:ea typeface="+mn-ea"/>
                <a:cs typeface="+mn-cs"/>
              </a:rPr>
              <a:t> superior y me </a:t>
            </a:r>
            <a:r>
              <a:rPr lang="en-US" sz="1200" kern="1200" dirty="0" err="1">
                <a:solidFill>
                  <a:schemeClr val="tx1"/>
                </a:solidFill>
                <a:effectLst/>
                <a:latin typeface="+mn-lt"/>
                <a:ea typeface="+mn-ea"/>
                <a:cs typeface="+mn-cs"/>
              </a:rPr>
              <a:t>gustaría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desafíos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existen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nuestros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estudian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línea</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todavía</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tenido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oportunidad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aula virtual.  </a:t>
            </a:r>
            <a:r>
              <a:rPr lang="en-US" sz="1200" kern="1200" dirty="0" err="1">
                <a:solidFill>
                  <a:schemeClr val="tx1"/>
                </a:solidFill>
                <a:effectLst/>
                <a:latin typeface="+mn-lt"/>
                <a:ea typeface="+mn-ea"/>
                <a:cs typeface="+mn-cs"/>
              </a:rPr>
              <a:t>Creo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desafíos</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pueden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superar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solo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dispuestos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adaptarnos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adaptar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modelos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educativos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implementamos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actualmente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de un </a:t>
            </a:r>
            <a:r>
              <a:rPr lang="en-US" sz="1200" kern="1200" dirty="0" err="1">
                <a:solidFill>
                  <a:schemeClr val="tx1"/>
                </a:solidFill>
                <a:effectLst/>
                <a:latin typeface="+mn-lt"/>
                <a:ea typeface="+mn-ea"/>
                <a:cs typeface="+mn-cs"/>
              </a:rPr>
              <a:t>etorno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inteligente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posible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solución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mejor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preparar</a:t>
            </a:r>
            <a:r>
              <a:rPr lang="en-US" sz="1200" kern="1200" dirty="0">
                <a:solidFill>
                  <a:schemeClr val="tx1"/>
                </a:solidFill>
                <a:effectLst/>
                <a:latin typeface="+mn-lt"/>
                <a:ea typeface="+mn-ea"/>
                <a:cs typeface="+mn-cs"/>
              </a:rPr>
              <a:t> al nuevo y al </a:t>
            </a:r>
            <a:r>
              <a:rPr lang="en-US" sz="1200" kern="1200" dirty="0" err="1">
                <a:solidFill>
                  <a:schemeClr val="tx1"/>
                </a:solidFill>
                <a:effectLst/>
                <a:latin typeface="+mn-lt"/>
                <a:ea typeface="+mn-ea"/>
                <a:cs typeface="+mn-cs"/>
              </a:rPr>
              <a:t>futuro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siglo</a:t>
            </a:r>
            <a:r>
              <a:rPr lang="en-US" sz="1200" kern="1200" dirty="0">
                <a:solidFill>
                  <a:schemeClr val="tx1"/>
                </a:solidFill>
                <a:effectLst/>
                <a:latin typeface="+mn-lt"/>
                <a:ea typeface="+mn-ea"/>
                <a:cs typeface="+mn-cs"/>
              </a:rPr>
              <a:t> XXI.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ecosistema en evolución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2</a:t>
            </a:fld>
            <a:endParaRPr lang="en-US" dirty="0"/>
          </a:p>
        </p:txBody>
      </p:sp>
    </p:spTree>
    <p:extLst>
      <p:ext uri="{BB962C8B-B14F-4D97-AF65-F5344CB8AC3E}">
        <p14:creationId xmlns:p14="http://schemas.microsoft.com/office/powerpoint/2010/main" val="266753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Hoy en día podemos nombrar un sinfín de ejemplos de innovaciones pedagógicas con la tecnología.  Nuestros estudiantes no solo usan la Web para hacer búsquedas y para obtener contenido basado en texto, sino que también emplean vídeos, podcasts, simulaciones y aplicaciones en sus dispositivos móviles.  Con el apoyo de las TIC, las prácticas de enseñanza a nivel global se mueven hacia “el aula invertida”, el aprendizaje semipresencial y el aprendizaje basado en problemas.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fontAlgn="base"/>
            <a:endParaRPr lang="en-US" sz="1800" dirty="0"/>
          </a:p>
        </p:txBody>
      </p:sp>
      <p:sp>
        <p:nvSpPr>
          <p:cNvPr id="4" name="Slide Number Placeholder 3"/>
          <p:cNvSpPr>
            <a:spLocks noGrp="1"/>
          </p:cNvSpPr>
          <p:nvPr>
            <p:ph type="sldNum" sz="quarter" idx="10"/>
          </p:nvPr>
        </p:nvSpPr>
        <p:spPr/>
        <p:txBody>
          <a:bodyPr/>
          <a:lstStyle/>
          <a:p>
            <a:fld id="{2694B599-1070-4BAC-AC25-B7C9EA730552}" type="slidenum">
              <a:rPr lang="en-US" smtClean="0"/>
              <a:t>3</a:t>
            </a:fld>
            <a:endParaRPr lang="en-US"/>
          </a:p>
        </p:txBody>
      </p:sp>
    </p:spTree>
    <p:extLst>
      <p:ext uri="{BB962C8B-B14F-4D97-AF65-F5344CB8AC3E}">
        <p14:creationId xmlns:p14="http://schemas.microsoft.com/office/powerpoint/2010/main" val="81498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C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 </a:t>
            </a:r>
            <a:r>
              <a:rPr lang="en-US" sz="1200" kern="1200" dirty="0" err="1">
                <a:solidFill>
                  <a:schemeClr val="tx1"/>
                </a:solidFill>
                <a:effectLst/>
                <a:latin typeface="+mn-lt"/>
                <a:ea typeface="+mn-ea"/>
                <a:cs typeface="+mn-cs"/>
              </a:rPr>
              <a:t>poner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charla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perspectiva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gustaría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hablar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actual de la </a:t>
            </a:r>
            <a:r>
              <a:rPr lang="en-US" sz="1200" kern="1200" dirty="0" err="1">
                <a:solidFill>
                  <a:schemeClr val="tx1"/>
                </a:solidFill>
                <a:effectLst/>
                <a:latin typeface="+mn-lt"/>
                <a:ea typeface="+mn-ea"/>
                <a:cs typeface="+mn-cs"/>
              </a:rPr>
              <a:t>educación</a:t>
            </a:r>
            <a:r>
              <a:rPr lang="en-US" sz="1200" kern="1200" dirty="0">
                <a:solidFill>
                  <a:schemeClr val="tx1"/>
                </a:solidFill>
                <a:effectLst/>
                <a:latin typeface="+mn-lt"/>
                <a:ea typeface="+mn-ea"/>
                <a:cs typeface="+mn-cs"/>
              </a:rPr>
              <a:t> superior 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global.</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Recientemente</a:t>
            </a:r>
            <a:r>
              <a:rPr lang="en-US" sz="1200" kern="1200" dirty="0">
                <a:solidFill>
                  <a:schemeClr val="tx1"/>
                </a:solidFill>
                <a:effectLst/>
                <a:latin typeface="+mn-lt"/>
                <a:ea typeface="+mn-ea"/>
                <a:cs typeface="+mn-cs"/>
              </a:rPr>
              <a:t>, el Instituto de Valor </a:t>
            </a:r>
            <a:r>
              <a:rPr lang="en-US" sz="1200" kern="1200" dirty="0" err="1">
                <a:solidFill>
                  <a:schemeClr val="tx1"/>
                </a:solidFill>
                <a:effectLst/>
                <a:latin typeface="+mn-lt"/>
                <a:ea typeface="+mn-ea"/>
                <a:cs typeface="+mn-cs"/>
              </a:rPr>
              <a:t>Empresarial</a:t>
            </a:r>
            <a:r>
              <a:rPr lang="en-US" sz="1200" kern="1200" dirty="0">
                <a:solidFill>
                  <a:schemeClr val="tx1"/>
                </a:solidFill>
                <a:effectLst/>
                <a:latin typeface="+mn-lt"/>
                <a:ea typeface="+mn-ea"/>
                <a:cs typeface="+mn-cs"/>
              </a:rPr>
              <a:t> de IBM </a:t>
            </a:r>
            <a:r>
              <a:rPr lang="en-US" sz="1200" kern="1200" dirty="0" err="1">
                <a:solidFill>
                  <a:schemeClr val="tx1"/>
                </a:solidFill>
                <a:effectLst/>
                <a:latin typeface="+mn-lt"/>
                <a:ea typeface="+mn-ea"/>
                <a:cs typeface="+mn-cs"/>
              </a:rPr>
              <a:t>colaboró</a:t>
            </a:r>
            <a:r>
              <a:rPr lang="en-US" sz="1200" kern="1200" dirty="0">
                <a:solidFill>
                  <a:schemeClr val="tx1"/>
                </a:solidFill>
                <a:effectLst/>
                <a:latin typeface="+mn-lt"/>
                <a:ea typeface="+mn-ea"/>
                <a:cs typeface="+mn-cs"/>
              </a:rPr>
              <a:t> con Oxford Economics para </a:t>
            </a:r>
            <a:r>
              <a:rPr lang="en-US" sz="1200" kern="1200" dirty="0" err="1">
                <a:solidFill>
                  <a:schemeClr val="tx1"/>
                </a:solidFill>
                <a:effectLst/>
                <a:latin typeface="+mn-lt"/>
                <a:ea typeface="+mn-ea"/>
                <a:cs typeface="+mn-cs"/>
              </a:rPr>
              <a:t>encuestar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cinco</a:t>
            </a:r>
            <a:r>
              <a:rPr lang="en-US" sz="1200" kern="1200" dirty="0">
                <a:solidFill>
                  <a:schemeClr val="tx1"/>
                </a:solidFill>
                <a:effectLst/>
                <a:latin typeface="+mn-lt"/>
                <a:ea typeface="+mn-ea"/>
                <a:cs typeface="+mn-cs"/>
              </a:rPr>
              <a:t> mil </a:t>
            </a:r>
            <a:r>
              <a:rPr lang="en-US" sz="1200" kern="1200" dirty="0" err="1">
                <a:solidFill>
                  <a:schemeClr val="tx1"/>
                </a:solidFill>
                <a:effectLst/>
                <a:latin typeface="+mn-lt"/>
                <a:ea typeface="+mn-ea"/>
                <a:cs typeface="+mn-cs"/>
              </a:rPr>
              <a:t>seiscientos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ejecutivos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alrededor</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mundo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Venían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diferentes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disciplinas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incluyendo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educación</a:t>
            </a:r>
            <a:r>
              <a:rPr lang="en-US" sz="1200" kern="1200" dirty="0">
                <a:solidFill>
                  <a:schemeClr val="tx1"/>
                </a:solidFill>
                <a:effectLst/>
                <a:latin typeface="+mn-lt"/>
                <a:ea typeface="+mn-ea"/>
                <a:cs typeface="+mn-cs"/>
              </a:rPr>
              <a:t> superior.  Los </a:t>
            </a:r>
            <a:r>
              <a:rPr lang="en-US" sz="1200" kern="1200" dirty="0" err="1">
                <a:solidFill>
                  <a:schemeClr val="tx1"/>
                </a:solidFill>
                <a:effectLst/>
                <a:latin typeface="+mn-lt"/>
                <a:ea typeface="+mn-ea"/>
                <a:cs typeface="+mn-cs"/>
              </a:rPr>
              <a:t>ejecutivos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indicaron</a:t>
            </a:r>
            <a:r>
              <a:rPr lang="en-US" sz="1200" kern="1200" dirty="0">
                <a:solidFill>
                  <a:schemeClr val="tx1"/>
                </a:solidFill>
                <a:effectLst/>
                <a:latin typeface="+mn-lt"/>
                <a:ea typeface="+mn-ea"/>
                <a:cs typeface="+mn-cs"/>
              </a:rPr>
              <a:t> que no </a:t>
            </a:r>
            <a:r>
              <a:rPr lang="en-US" sz="1200" kern="1200" dirty="0" err="1">
                <a:solidFill>
                  <a:schemeClr val="tx1"/>
                </a:solidFill>
                <a:effectLst/>
                <a:latin typeface="+mn-lt"/>
                <a:ea typeface="+mn-ea"/>
                <a:cs typeface="+mn-cs"/>
              </a:rPr>
              <a:t>confiaban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tenía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educación</a:t>
            </a:r>
            <a:r>
              <a:rPr lang="en-US" sz="1200" kern="1200" dirty="0">
                <a:solidFill>
                  <a:schemeClr val="tx1"/>
                </a:solidFill>
                <a:effectLst/>
                <a:latin typeface="+mn-lt"/>
                <a:ea typeface="+mn-ea"/>
                <a:cs typeface="+mn-cs"/>
              </a:rPr>
              <a:t> superior para </a:t>
            </a:r>
            <a:r>
              <a:rPr lang="en-US" sz="1200" kern="1200" dirty="0" err="1">
                <a:solidFill>
                  <a:schemeClr val="tx1"/>
                </a:solidFill>
                <a:effectLst/>
                <a:latin typeface="+mn-lt"/>
                <a:ea typeface="+mn-ea"/>
                <a:cs typeface="+mn-cs"/>
              </a:rPr>
              <a:t>solucionar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déficit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cualificaciones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solo la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encuestados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pensaban</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escuelas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secundarias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preparaban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estudiantes</a:t>
            </a:r>
            <a:r>
              <a:rPr lang="en-US" sz="1200" kern="1200" dirty="0">
                <a:solidFill>
                  <a:schemeClr val="tx1"/>
                </a:solidFill>
                <a:effectLst/>
                <a:latin typeface="+mn-lt"/>
                <a:ea typeface="+mn-ea"/>
                <a:cs typeface="+mn-cs"/>
              </a:rPr>
              <a:t> lo </a:t>
            </a:r>
            <a:r>
              <a:rPr lang="en-US" sz="1200" kern="1200" dirty="0" err="1">
                <a:solidFill>
                  <a:schemeClr val="tx1"/>
                </a:solidFill>
                <a:effectLst/>
                <a:latin typeface="+mn-lt"/>
                <a:ea typeface="+mn-ea"/>
                <a:cs typeface="+mn-cs"/>
              </a:rPr>
              <a:t>suficiente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trabajadores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productivos</a:t>
            </a:r>
            <a:r>
              <a:rPr lang="en-US" sz="1200" kern="1200" dirty="0">
                <a:solidFill>
                  <a:schemeClr val="tx1"/>
                </a:solidFill>
                <a:effectLst/>
                <a:latin typeface="+mn-lt"/>
                <a:ea typeface="+mn-ea"/>
                <a:cs typeface="+mn-cs"/>
              </a:rPr>
              <a:t>.  Y, solo el 55% </a:t>
            </a:r>
            <a:r>
              <a:rPr lang="es-CO" sz="1200" kern="1200" dirty="0">
                <a:solidFill>
                  <a:schemeClr val="tx1"/>
                </a:solidFill>
                <a:effectLst/>
                <a:latin typeface="+mn-lt"/>
                <a:ea typeface="+mn-ea"/>
                <a:cs typeface="+mn-cs"/>
              </a:rPr>
              <a:t>indicó</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instituciones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educación</a:t>
            </a:r>
            <a:r>
              <a:rPr lang="en-US" sz="1200" kern="1200" dirty="0">
                <a:solidFill>
                  <a:schemeClr val="tx1"/>
                </a:solidFill>
                <a:effectLst/>
                <a:latin typeface="+mn-lt"/>
                <a:ea typeface="+mn-ea"/>
                <a:cs typeface="+mn-cs"/>
              </a:rPr>
              <a:t> superior </a:t>
            </a:r>
            <a:r>
              <a:rPr lang="en-US" sz="1200" kern="1200" dirty="0" err="1">
                <a:solidFill>
                  <a:schemeClr val="tx1"/>
                </a:solidFill>
                <a:effectLst/>
                <a:latin typeface="+mn-lt"/>
                <a:ea typeface="+mn-ea"/>
                <a:cs typeface="+mn-cs"/>
              </a:rPr>
              <a:t>actualizaban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adecuadamente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currículos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mantener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mismo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ritmo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industrias</a:t>
            </a:r>
            <a:r>
              <a:rPr lang="en-US" sz="1200" kern="1200" dirty="0">
                <a:solidFill>
                  <a:schemeClr val="tx1"/>
                </a:solidFill>
                <a:effectLst/>
                <a:latin typeface="+mn-lt"/>
                <a:ea typeface="+mn-ea"/>
                <a:cs typeface="+mn-cs"/>
              </a:rPr>
              <a:t>.</a:t>
            </a:r>
          </a:p>
          <a:p>
            <a:r>
              <a:rPr lang="es-C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Estados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Unidos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hace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poco</a:t>
            </a:r>
            <a:r>
              <a:rPr lang="en-US" sz="1200" b="0" kern="1200" dirty="0">
                <a:solidFill>
                  <a:schemeClr val="tx1"/>
                </a:solidFill>
                <a:effectLst/>
                <a:latin typeface="+mn-lt"/>
                <a:ea typeface="+mn-ea"/>
                <a:cs typeface="+mn-cs"/>
              </a:rPr>
              <a:t> la </a:t>
            </a:r>
            <a:r>
              <a:rPr lang="en-US" sz="1200" b="0" kern="1200" dirty="0" err="1">
                <a:solidFill>
                  <a:schemeClr val="tx1"/>
                </a:solidFill>
                <a:effectLst/>
                <a:latin typeface="+mn-lt"/>
                <a:ea typeface="+mn-ea"/>
                <a:cs typeface="+mn-cs"/>
              </a:rPr>
              <a:t>asociación</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universidades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estadounidenses</a:t>
            </a:r>
            <a:r>
              <a:rPr lang="en-US" sz="1200" b="0" kern="1200" dirty="0">
                <a:solidFill>
                  <a:schemeClr val="tx1"/>
                </a:solidFill>
                <a:effectLst/>
                <a:latin typeface="+mn-lt"/>
                <a:ea typeface="+mn-ea"/>
                <a:cs typeface="+mn-cs"/>
              </a:rPr>
              <a:t> (Association of American Colleges &amp; Universities) </a:t>
            </a:r>
            <a:r>
              <a:rPr lang="en-US" sz="1200" b="0" kern="1200" dirty="0" err="1">
                <a:solidFill>
                  <a:schemeClr val="tx1"/>
                </a:solidFill>
                <a:effectLst/>
                <a:latin typeface="+mn-lt"/>
                <a:ea typeface="+mn-ea"/>
                <a:cs typeface="+mn-cs"/>
              </a:rPr>
              <a:t>publicó</a:t>
            </a:r>
            <a:r>
              <a:rPr lang="en-US" sz="1200" b="0" kern="1200" dirty="0">
                <a:solidFill>
                  <a:schemeClr val="tx1"/>
                </a:solidFill>
                <a:effectLst/>
                <a:latin typeface="+mn-lt"/>
                <a:ea typeface="+mn-ea"/>
                <a:cs typeface="+mn-cs"/>
              </a:rPr>
              <a:t> un </a:t>
            </a:r>
            <a:r>
              <a:rPr lang="en-US" sz="1200" b="0" kern="1200" dirty="0" err="1">
                <a:solidFill>
                  <a:schemeClr val="tx1"/>
                </a:solidFill>
                <a:effectLst/>
                <a:latin typeface="+mn-lt"/>
                <a:ea typeface="+mn-ea"/>
                <a:cs typeface="+mn-cs"/>
              </a:rPr>
              <a:t>informe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sobre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resultados</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una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encuesta</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hicieron</a:t>
            </a:r>
            <a:r>
              <a:rPr lang="en-US" sz="1200" b="0" kern="1200" dirty="0">
                <a:solidFill>
                  <a:schemeClr val="tx1"/>
                </a:solidFill>
                <a:effectLst/>
                <a:latin typeface="+mn-lt"/>
                <a:ea typeface="+mn-ea"/>
                <a:cs typeface="+mn-cs"/>
              </a:rPr>
              <a:t> con 500 </a:t>
            </a:r>
            <a:r>
              <a:rPr lang="en-US" sz="1200" b="0" kern="1200" dirty="0" err="1">
                <a:solidFill>
                  <a:schemeClr val="tx1"/>
                </a:solidFill>
                <a:effectLst/>
                <a:latin typeface="+mn-lt"/>
                <a:ea typeface="+mn-ea"/>
                <a:cs typeface="+mn-cs"/>
              </a:rPr>
              <a:t>gerentes</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recursos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humanos</a:t>
            </a:r>
            <a:r>
              <a:rPr lang="en-US" sz="1200" b="0" kern="1200" dirty="0">
                <a:solidFill>
                  <a:schemeClr val="tx1"/>
                </a:solidFill>
                <a:effectLst/>
                <a:latin typeface="+mn-lt"/>
                <a:ea typeface="+mn-ea"/>
                <a:cs typeface="+mn-cs"/>
              </a:rPr>
              <a:t> y 500 </a:t>
            </a:r>
            <a:r>
              <a:rPr lang="en-US" sz="1200" b="0" kern="1200" dirty="0" err="1">
                <a:solidFill>
                  <a:schemeClr val="tx1"/>
                </a:solidFill>
                <a:effectLst/>
                <a:latin typeface="+mn-lt"/>
                <a:ea typeface="+mn-ea"/>
                <a:cs typeface="+mn-cs"/>
              </a:rPr>
              <a:t>ejecutivos</a:t>
            </a:r>
            <a:r>
              <a:rPr lang="en-US" sz="1200" b="0" kern="1200" dirty="0">
                <a:solidFill>
                  <a:schemeClr val="tx1"/>
                </a:solidFill>
                <a:effectLst/>
                <a:latin typeface="+mn-lt"/>
                <a:ea typeface="+mn-ea"/>
                <a:cs typeface="+mn-cs"/>
              </a:rPr>
              <a:t> del sector </a:t>
            </a:r>
            <a:r>
              <a:rPr lang="en-US" sz="1200" b="0" kern="1200" dirty="0" err="1">
                <a:solidFill>
                  <a:schemeClr val="tx1"/>
                </a:solidFill>
                <a:effectLst/>
                <a:latin typeface="+mn-lt"/>
                <a:ea typeface="+mn-ea"/>
                <a:cs typeface="+mn-cs"/>
              </a:rPr>
              <a:t>privado</a:t>
            </a:r>
            <a:r>
              <a:rPr lang="en-US" sz="1200" b="0" kern="1200" dirty="0">
                <a:solidFill>
                  <a:schemeClr val="tx1"/>
                </a:solidFill>
                <a:effectLst/>
                <a:latin typeface="+mn-lt"/>
                <a:ea typeface="+mn-ea"/>
                <a:cs typeface="+mn-cs"/>
              </a:rPr>
              <a:t>.   Los </a:t>
            </a:r>
            <a:r>
              <a:rPr lang="en-US" sz="1200" b="0" kern="1200" dirty="0" err="1">
                <a:solidFill>
                  <a:schemeClr val="tx1"/>
                </a:solidFill>
                <a:effectLst/>
                <a:latin typeface="+mn-lt"/>
                <a:ea typeface="+mn-ea"/>
                <a:cs typeface="+mn-cs"/>
              </a:rPr>
              <a:t>resultados</a:t>
            </a:r>
            <a:r>
              <a:rPr lang="en-US" sz="1200" b="0" kern="1200" dirty="0">
                <a:solidFill>
                  <a:schemeClr val="tx1"/>
                </a:solidFill>
                <a:effectLst/>
                <a:latin typeface="+mn-lt"/>
                <a:ea typeface="+mn-ea"/>
                <a:cs typeface="+mn-cs"/>
              </a:rPr>
              <a:t> de la </a:t>
            </a:r>
            <a:r>
              <a:rPr lang="en-US" sz="1200" b="0" kern="1200" dirty="0" err="1">
                <a:solidFill>
                  <a:schemeClr val="tx1"/>
                </a:solidFill>
                <a:effectLst/>
                <a:latin typeface="+mn-lt"/>
                <a:ea typeface="+mn-ea"/>
                <a:cs typeface="+mn-cs"/>
              </a:rPr>
              <a:t>encuesta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indican</a:t>
            </a:r>
            <a:r>
              <a:rPr lang="en-US" sz="1200" b="0" kern="1200" dirty="0">
                <a:solidFill>
                  <a:schemeClr val="tx1"/>
                </a:solidFill>
                <a:effectLst/>
                <a:latin typeface="+mn-lt"/>
                <a:ea typeface="+mn-ea"/>
                <a:cs typeface="+mn-cs"/>
              </a:rPr>
              <a:t> que las </a:t>
            </a:r>
            <a:r>
              <a:rPr lang="en-US" sz="1200" b="0" kern="1200" dirty="0" err="1">
                <a:solidFill>
                  <a:schemeClr val="tx1"/>
                </a:solidFill>
                <a:effectLst/>
                <a:latin typeface="+mn-lt"/>
                <a:ea typeface="+mn-ea"/>
                <a:cs typeface="+mn-cs"/>
              </a:rPr>
              <a:t>empresan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piensan</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los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egresados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tienen</a:t>
            </a:r>
            <a:r>
              <a:rPr lang="en-US" sz="1200" b="0" kern="1200" dirty="0">
                <a:solidFill>
                  <a:schemeClr val="tx1"/>
                </a:solidFill>
                <a:effectLst/>
                <a:latin typeface="+mn-lt"/>
                <a:ea typeface="+mn-ea"/>
                <a:cs typeface="+mn-cs"/>
              </a:rPr>
              <a:t> la </a:t>
            </a:r>
            <a:r>
              <a:rPr lang="en-US" sz="1200" b="0" kern="1200" dirty="0" err="1">
                <a:solidFill>
                  <a:schemeClr val="tx1"/>
                </a:solidFill>
                <a:effectLst/>
                <a:latin typeface="+mn-lt"/>
                <a:ea typeface="+mn-ea"/>
                <a:cs typeface="+mn-cs"/>
              </a:rPr>
              <a:t>capacidad</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realizar</a:t>
            </a:r>
            <a:r>
              <a:rPr lang="en-US" sz="1200" b="0" kern="1200" dirty="0">
                <a:solidFill>
                  <a:schemeClr val="tx1"/>
                </a:solidFill>
                <a:effectLst/>
                <a:latin typeface="+mn-lt"/>
                <a:ea typeface="+mn-ea"/>
                <a:cs typeface="+mn-cs"/>
              </a:rPr>
              <a:t> un </a:t>
            </a:r>
            <a:r>
              <a:rPr lang="en-US" sz="1200" b="0" kern="1200" dirty="0" err="1">
                <a:solidFill>
                  <a:schemeClr val="tx1"/>
                </a:solidFill>
                <a:effectLst/>
                <a:latin typeface="+mn-lt"/>
                <a:ea typeface="+mn-ea"/>
                <a:cs typeface="+mn-cs"/>
              </a:rPr>
              <a:t>puesto</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nivel</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primario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pero</a:t>
            </a:r>
            <a:r>
              <a:rPr lang="en-US" sz="1200" b="0" kern="1200" dirty="0">
                <a:solidFill>
                  <a:schemeClr val="tx1"/>
                </a:solidFill>
                <a:effectLst/>
                <a:latin typeface="+mn-lt"/>
                <a:ea typeface="+mn-ea"/>
                <a:cs typeface="+mn-cs"/>
              </a:rPr>
              <a:t> no </a:t>
            </a:r>
            <a:r>
              <a:rPr lang="en-US" sz="1200" b="0" kern="1200" dirty="0" err="1">
                <a:solidFill>
                  <a:schemeClr val="tx1"/>
                </a:solidFill>
                <a:effectLst/>
                <a:latin typeface="+mn-lt"/>
                <a:ea typeface="+mn-ea"/>
                <a:cs typeface="+mn-cs"/>
              </a:rPr>
              <a:t>tienen</a:t>
            </a:r>
            <a:r>
              <a:rPr lang="en-US" sz="1200" b="0" kern="1200" dirty="0">
                <a:solidFill>
                  <a:schemeClr val="tx1"/>
                </a:solidFill>
                <a:effectLst/>
                <a:latin typeface="+mn-lt"/>
                <a:ea typeface="+mn-ea"/>
                <a:cs typeface="+mn-cs"/>
              </a:rPr>
              <a:t> las </a:t>
            </a:r>
            <a:r>
              <a:rPr lang="en-US" sz="1200" b="0" kern="1200" dirty="0" err="1">
                <a:solidFill>
                  <a:schemeClr val="tx1"/>
                </a:solidFill>
                <a:effectLst/>
                <a:latin typeface="+mn-lt"/>
                <a:ea typeface="+mn-ea"/>
                <a:cs typeface="+mn-cs"/>
              </a:rPr>
              <a:t>habilidades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necesarias</a:t>
            </a:r>
            <a:r>
              <a:rPr lang="en-US" sz="1200" b="0" kern="1200" dirty="0">
                <a:solidFill>
                  <a:schemeClr val="tx1"/>
                </a:solidFill>
                <a:effectLst/>
                <a:latin typeface="+mn-lt"/>
                <a:ea typeface="+mn-ea"/>
                <a:cs typeface="+mn-cs"/>
              </a:rPr>
              <a:t> para ascender </a:t>
            </a:r>
            <a:r>
              <a:rPr lang="en-US" sz="1200" b="0" kern="1200" dirty="0" err="1">
                <a:solidFill>
                  <a:schemeClr val="tx1"/>
                </a:solidFill>
                <a:effectLst/>
                <a:latin typeface="+mn-lt"/>
                <a:ea typeface="+mn-ea"/>
                <a:cs typeface="+mn-cs"/>
              </a:rPr>
              <a:t>en</a:t>
            </a:r>
            <a:r>
              <a:rPr lang="en-US" sz="1200" b="0" kern="1200" dirty="0">
                <a:solidFill>
                  <a:schemeClr val="tx1"/>
                </a:solidFill>
                <a:effectLst/>
                <a:latin typeface="+mn-lt"/>
                <a:ea typeface="+mn-ea"/>
                <a:cs typeface="+mn-cs"/>
              </a:rPr>
              <a:t> la </a:t>
            </a:r>
            <a:r>
              <a:rPr lang="en-US" sz="1200" b="0" kern="1200" dirty="0" err="1">
                <a:solidFill>
                  <a:schemeClr val="tx1"/>
                </a:solidFill>
                <a:effectLst/>
                <a:latin typeface="+mn-lt"/>
                <a:ea typeface="+mn-ea"/>
                <a:cs typeface="+mn-cs"/>
              </a:rPr>
              <a:t>empresa</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4</a:t>
            </a:fld>
            <a:endParaRPr lang="en-US"/>
          </a:p>
        </p:txBody>
      </p:sp>
    </p:spTree>
    <p:extLst>
      <p:ext uri="{BB962C8B-B14F-4D97-AF65-F5344CB8AC3E}">
        <p14:creationId xmlns:p14="http://schemas.microsoft.com/office/powerpoint/2010/main" val="81498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lugar de trabajo actual “necesita” incluir una mezcla de competencias tanto técnicas como interpersonales, ambas con la habilidad de entender y utilizar tecnología. Esta generación digital carece de ciertas competencias importantes tales como interpersonales o sociales, de resolución de problemas, comunicación oral y escrita, liderazgo, y trabajo en equipo – quizá como consecuencia de ser parte de una generación casi puramente digital. Ellos también sienten la presión de mejorar su capacidad de ser contratados. </a:t>
            </a:r>
            <a:endParaRPr lang="en-US"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más</a:t>
            </a:r>
            <a:r>
              <a:rPr lang="es-CO" sz="1200" kern="1200" dirty="0">
                <a:solidFill>
                  <a:schemeClr val="tx1"/>
                </a:solidFill>
                <a:effectLst/>
                <a:latin typeface="+mn-lt"/>
                <a:ea typeface="+mn-ea"/>
                <a:cs typeface="+mn-cs"/>
              </a:rPr>
              <a:t>, los egresados hoy en día tienen menos habilidades y experiencia que los típicos trabajadores, y es aquí donde un entorno inteligente de aprendizaje bien diseñado juega un rol importante. Como dice un investigador, un entorno inteligente de aprendizaje toma el rol de un asesor de confianza, siendo éste el que busca oportunidades para preparar al estudiante en su vida diaria, incorporando necesidades en consideración. (</a:t>
            </a:r>
            <a:r>
              <a:rPr lang="es-CO" sz="1200" kern="1200" dirty="0" err="1">
                <a:solidFill>
                  <a:schemeClr val="tx1"/>
                </a:solidFill>
                <a:effectLst/>
                <a:latin typeface="+mn-lt"/>
                <a:ea typeface="+mn-ea"/>
                <a:cs typeface="+mn-cs"/>
              </a:rPr>
              <a:t>Hwang</a:t>
            </a:r>
            <a:r>
              <a:rPr lang="es-CO" sz="1200" kern="1200" dirty="0">
                <a:solidFill>
                  <a:schemeClr val="tx1"/>
                </a:solidFill>
                <a:effectLst/>
                <a:latin typeface="+mn-lt"/>
                <a:ea typeface="+mn-ea"/>
                <a:cs typeface="+mn-cs"/>
              </a:rPr>
              <a:t>, 2014).  El objetivo del entorno inteligente de aprendizaje es mejorar la calidad del aprendizaje a lo largo de la vida.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centrado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personalizado</a:t>
            </a:r>
            <a:r>
              <a:rPr lang="en-US" sz="1200" kern="1200" dirty="0">
                <a:solidFill>
                  <a:schemeClr val="tx1"/>
                </a:solidFill>
                <a:effectLst/>
                <a:latin typeface="+mn-lt"/>
                <a:ea typeface="+mn-ea"/>
                <a:cs typeface="+mn-cs"/>
              </a:rPr>
              <a:t> y contextual que </a:t>
            </a:r>
            <a:r>
              <a:rPr lang="en-US" sz="1200" kern="1200" dirty="0" err="1">
                <a:solidFill>
                  <a:schemeClr val="tx1"/>
                </a:solidFill>
                <a:effectLst/>
                <a:latin typeface="+mn-lt"/>
                <a:ea typeface="+mn-ea"/>
                <a:cs typeface="+mn-cs"/>
              </a:rPr>
              <a:t>fomenta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resolución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problemas</a:t>
            </a:r>
            <a:r>
              <a:rPr lang="en-US" sz="1200" kern="1200" dirty="0">
                <a:solidFill>
                  <a:schemeClr val="tx1"/>
                </a:solidFill>
                <a:effectLst/>
                <a:latin typeface="+mn-lt"/>
                <a:ea typeface="+mn-ea"/>
                <a:cs typeface="+mn-cs"/>
              </a:rPr>
              <a:t>. (Zhu et al., 2016).</a:t>
            </a:r>
          </a:p>
          <a:p>
            <a:r>
              <a:rPr lang="en-US" sz="1200" kern="1200" dirty="0">
                <a:solidFill>
                  <a:schemeClr val="tx1"/>
                </a:solidFill>
                <a:effectLst/>
                <a:latin typeface="+mn-lt"/>
                <a:ea typeface="+mn-ea"/>
                <a:cs typeface="+mn-cs"/>
              </a:rPr>
              <a:t> </a:t>
            </a: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5</a:t>
            </a:fld>
            <a:endParaRPr lang="en-US"/>
          </a:p>
        </p:txBody>
      </p:sp>
    </p:spTree>
    <p:extLst>
      <p:ext uri="{BB962C8B-B14F-4D97-AF65-F5344CB8AC3E}">
        <p14:creationId xmlns:p14="http://schemas.microsoft.com/office/powerpoint/2010/main" val="81498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Hacer que el aprendizaje sea “inteligente” ha sido un foco de investigación en los campos de informática y educación desde principios de los años 80 (</a:t>
            </a:r>
            <a:r>
              <a:rPr lang="es-CO" sz="1200" kern="1200" dirty="0" err="1">
                <a:solidFill>
                  <a:schemeClr val="tx1"/>
                </a:solidFill>
                <a:effectLst/>
                <a:latin typeface="+mn-lt"/>
                <a:ea typeface="+mn-ea"/>
                <a:cs typeface="+mn-cs"/>
              </a:rPr>
              <a:t>Sharples</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Milrad</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Arnedillo</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Sanchez</a:t>
            </a:r>
            <a:r>
              <a:rPr lang="es-CO" sz="1200" kern="1200" dirty="0">
                <a:solidFill>
                  <a:schemeClr val="tx1"/>
                </a:solidFill>
                <a:effectLst/>
                <a:latin typeface="+mn-lt"/>
                <a:ea typeface="+mn-ea"/>
                <a:cs typeface="+mn-cs"/>
              </a:rPr>
              <a:t> &amp; </a:t>
            </a:r>
            <a:r>
              <a:rPr lang="es-CO" sz="1200" kern="1200" dirty="0" err="1">
                <a:solidFill>
                  <a:schemeClr val="tx1"/>
                </a:solidFill>
                <a:effectLst/>
                <a:latin typeface="+mn-lt"/>
                <a:ea typeface="+mn-ea"/>
                <a:cs typeface="+mn-cs"/>
              </a:rPr>
              <a:t>Vavoula</a:t>
            </a:r>
            <a:r>
              <a:rPr lang="es-CO" sz="1200" kern="1200" dirty="0">
                <a:solidFill>
                  <a:schemeClr val="tx1"/>
                </a:solidFill>
                <a:effectLst/>
                <a:latin typeface="+mn-lt"/>
                <a:ea typeface="+mn-ea"/>
                <a:cs typeface="+mn-cs"/>
              </a:rPr>
              <a:t>, 2009). El entorno inteligente de aprendizaje es un modelo de interacción humana en computadora, en la que el procesamiento informático ha sido completamente integrado en las actividades diarias, y también en los objetos con los que interactuamos de manera rutinaria. Un entorno de este tipo permite el aprendizaje en cualquier momento y en cualquier lugar. Imaginen que ustedes son profesores de física en una universidad y están enseñando los conceptos de gravedad, fricción, velocidad e inercia. En un entorno tradicional ustedes estarían en su salón con sus estudiantes a la hora programada. Pero ¿qué tal si pudieran enseñarles estos conceptos llevando a sus estudiantes a un partido de fútbol?</a:t>
            </a: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6</a:t>
            </a:fld>
            <a:endParaRPr lang="en-US" dirty="0"/>
          </a:p>
        </p:txBody>
      </p:sp>
    </p:spTree>
    <p:extLst>
      <p:ext uri="{BB962C8B-B14F-4D97-AF65-F5344CB8AC3E}">
        <p14:creationId xmlns:p14="http://schemas.microsoft.com/office/powerpoint/2010/main" val="68317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Hace tiempo cuando yo era pequeña, era difícil aprender algo nuevo si no estabas en presencia física de alguien que te enseñara. Con ese modelo, encontrábamos a mucha gente inteligente y la poníamos en un edificio y mandábamos a nuestros estudiantes a ese edificio con la esperanza de que aprendieran algo. En contraste, el entorno inteligente de aprendizaje les permite a los estudiantes el acceso a recursos digitales y pueden interactuar con sistemas de aprendizaje en cualquier lugar y en cualquier momento. Además les ofrece activamente la orientación necesaria, les aconseja herramientas de apoyo, pistas, o sugerencias de aprendizaje. </a:t>
            </a:r>
            <a:endParaRPr lang="en-US" sz="12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Las principales características de un entorno inteligente de aprendizaje son: (Chen et al., 2002; Curtis et al., 2002)</a:t>
            </a:r>
            <a:endParaRPr lang="en-US" sz="18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Permanencia: Los materiales de aprendizaje están siempre disponibles a menos que hayan sido borrados intencionalmente.</a:t>
            </a:r>
            <a:endParaRPr lang="en-US"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Accesibilidad: Acceso desde cualquier parte como cada persona lo requiera.</a:t>
            </a:r>
            <a:endParaRPr lang="en-US"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Inmediatez: Donde el estudiante esté, él/ella puede acceder a los materiales de aprendizaje.</a:t>
            </a:r>
            <a:endParaRPr lang="en-US"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Interactividad: Colaboración en línea con profesores y/o compañeros por medio de chat/blogs/foros.</a:t>
            </a:r>
            <a:endParaRPr lang="en-US"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Actividades Instructivas Localizadas: Aprendizaje en contexto (presencial).</a:t>
            </a:r>
            <a:endParaRPr lang="en-US" sz="1800" kern="1200" dirty="0">
              <a:solidFill>
                <a:schemeClr val="tx1"/>
              </a:solidFill>
              <a:effectLst/>
              <a:latin typeface="+mn-lt"/>
              <a:ea typeface="+mn-ea"/>
              <a:cs typeface="+mn-cs"/>
            </a:endParaRPr>
          </a:p>
          <a:p>
            <a:r>
              <a:rPr lang="es-CO" sz="1800" kern="1200" dirty="0">
                <a:solidFill>
                  <a:schemeClr val="tx1"/>
                </a:solidFill>
                <a:effectLst/>
                <a:latin typeface="+mn-lt"/>
                <a:ea typeface="+mn-ea"/>
                <a:cs typeface="+mn-cs"/>
              </a:rPr>
              <a:t>Adaptabilidad:  La información adecuada, en el lugar adecuado para el estudiante correcto.</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94B599-1070-4BAC-AC25-B7C9EA730552}" type="slidenum">
              <a:rPr lang="en-US" smtClean="0"/>
              <a:t>7</a:t>
            </a:fld>
            <a:endParaRPr lang="en-US"/>
          </a:p>
        </p:txBody>
      </p:sp>
    </p:spTree>
    <p:extLst>
      <p:ext uri="{BB962C8B-B14F-4D97-AF65-F5344CB8AC3E}">
        <p14:creationId xmlns:p14="http://schemas.microsoft.com/office/powerpoint/2010/main" val="95311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800" kern="1200" dirty="0">
                <a:solidFill>
                  <a:schemeClr val="tx1"/>
                </a:solidFill>
                <a:effectLst/>
                <a:latin typeface="+mn-lt"/>
                <a:ea typeface="+mn-ea"/>
                <a:cs typeface="+mn-cs"/>
              </a:rPr>
              <a:t>Mark </a:t>
            </a:r>
            <a:r>
              <a:rPr lang="es-CO" sz="1800" kern="1200" dirty="0" err="1">
                <a:solidFill>
                  <a:schemeClr val="tx1"/>
                </a:solidFill>
                <a:effectLst/>
                <a:latin typeface="+mn-lt"/>
                <a:ea typeface="+mn-ea"/>
                <a:cs typeface="+mn-cs"/>
              </a:rPr>
              <a:t>Weiser</a:t>
            </a:r>
            <a:r>
              <a:rPr lang="es-CO" sz="1800" kern="1200" dirty="0">
                <a:solidFill>
                  <a:schemeClr val="tx1"/>
                </a:solidFill>
                <a:effectLst/>
                <a:latin typeface="+mn-lt"/>
                <a:ea typeface="+mn-ea"/>
                <a:cs typeface="+mn-cs"/>
              </a:rPr>
              <a:t> de Xerox PARC </a:t>
            </a:r>
            <a:r>
              <a:rPr lang="es-CO" sz="1800" kern="1200" dirty="0" err="1">
                <a:solidFill>
                  <a:schemeClr val="tx1"/>
                </a:solidFill>
                <a:effectLst/>
                <a:latin typeface="+mn-lt"/>
                <a:ea typeface="+mn-ea"/>
                <a:cs typeface="+mn-cs"/>
              </a:rPr>
              <a:t>Lab</a:t>
            </a:r>
            <a:r>
              <a:rPr lang="es-CO" sz="1800" kern="1200" dirty="0">
                <a:solidFill>
                  <a:schemeClr val="tx1"/>
                </a:solidFill>
                <a:effectLst/>
                <a:latin typeface="+mn-lt"/>
                <a:ea typeface="+mn-ea"/>
                <a:cs typeface="+mn-cs"/>
              </a:rPr>
              <a:t>, el padre del aprendizaje ubicuo, el predecesor de los entornos inteligentes de aprendizaje identifica tres tipos de aparatos informáticos: para llevar puesto, portátiles, y tabletas interactivas como es representado por las siguientes tecnologías en esta diapositiva:</a:t>
            </a:r>
            <a:endParaRPr lang="en-US" sz="1800" kern="1200" dirty="0">
              <a:solidFill>
                <a:schemeClr val="tx1"/>
              </a:solidFill>
              <a:effectLst/>
              <a:latin typeface="+mn-lt"/>
              <a:ea typeface="+mn-ea"/>
              <a:cs typeface="+mn-cs"/>
            </a:endParaRPr>
          </a:p>
          <a:p>
            <a:pPr lvl="0"/>
            <a:endParaRPr lang="es-CO" sz="1800" kern="1200" dirty="0">
              <a:solidFill>
                <a:schemeClr val="tx1"/>
              </a:solidFill>
              <a:effectLst/>
              <a:latin typeface="+mn-lt"/>
              <a:ea typeface="+mn-ea"/>
              <a:cs typeface="+mn-cs"/>
            </a:endParaRPr>
          </a:p>
          <a:p>
            <a:endParaRPr lang="es-CO"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Las principales características de estas tecnologías incluyen lo siguiente: sirven como ayudantes; son silenciosas e invisibles; el usuario no está necesariamente consciente de su presencia, sólo de su interacción; y no debería demandar atención. A través de una arquitectura centralizada o descentralizada el entorno inteligente sabría: quién eres, qué aparato estás usando, tu perfil de competencias, si es de día o de noche, qué hora es, quién está cerca de ti, y qué aparatos están cerca a ti.</a:t>
            </a:r>
            <a:endParaRPr lang="en-US" sz="1200" kern="1200" dirty="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4B599-1070-4BAC-AC25-B7C9EA730552}" type="slidenum">
              <a:rPr lang="en-US" smtClean="0"/>
              <a:t>8</a:t>
            </a:fld>
            <a:endParaRPr lang="en-US"/>
          </a:p>
        </p:txBody>
      </p:sp>
    </p:spTree>
    <p:extLst>
      <p:ext uri="{BB962C8B-B14F-4D97-AF65-F5344CB8AC3E}">
        <p14:creationId xmlns:p14="http://schemas.microsoft.com/office/powerpoint/2010/main" val="251674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Miremos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detalle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infrastructura</a:t>
            </a:r>
            <a:r>
              <a:rPr lang="en-US" sz="1200" kern="1200" dirty="0">
                <a:solidFill>
                  <a:schemeClr val="tx1"/>
                </a:solidFill>
                <a:effectLst/>
                <a:latin typeface="+mn-lt"/>
                <a:ea typeface="+mn-ea"/>
                <a:cs typeface="+mn-cs"/>
              </a:rPr>
              <a:t> de un </a:t>
            </a:r>
            <a:r>
              <a:rPr lang="en-US" sz="1200" kern="1200" dirty="0" err="1">
                <a:solidFill>
                  <a:schemeClr val="tx1"/>
                </a:solidFill>
                <a:effectLst/>
                <a:latin typeface="+mn-lt"/>
                <a:ea typeface="+mn-ea"/>
                <a:cs typeface="+mn-cs"/>
              </a:rPr>
              <a:t>entorno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inteligente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siguiente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ilustración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lo </a:t>
            </a:r>
            <a:r>
              <a:rPr lang="en-US" sz="1200" kern="1200" dirty="0" err="1">
                <a:solidFill>
                  <a:schemeClr val="tx1"/>
                </a:solidFill>
                <a:effectLst/>
                <a:latin typeface="+mn-lt"/>
                <a:ea typeface="+mn-ea"/>
                <a:cs typeface="+mn-cs"/>
              </a:rPr>
              <a:t>siguiente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Empezamos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arriba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todo</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detectar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mundo</a:t>
            </a:r>
            <a:r>
              <a:rPr lang="en-US" sz="1200" kern="1200" dirty="0">
                <a:solidFill>
                  <a:schemeClr val="tx1"/>
                </a:solidFill>
                <a:effectLst/>
                <a:latin typeface="+mn-lt"/>
                <a:ea typeface="+mn-ea"/>
                <a:cs typeface="+mn-cs"/>
              </a:rPr>
              <a:t> real.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ubicación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comportamiento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detecta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ambiental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medio de </a:t>
            </a:r>
            <a:r>
              <a:rPr lang="en-US" sz="1200" kern="1200" dirty="0" err="1">
                <a:solidFill>
                  <a:schemeClr val="tx1"/>
                </a:solidFill>
                <a:effectLst/>
                <a:latin typeface="+mn-lt"/>
                <a:ea typeface="+mn-ea"/>
                <a:cs typeface="+mn-cs"/>
              </a:rPr>
              <a:t>algún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dispositivo</a:t>
            </a:r>
            <a:r>
              <a:rPr lang="en-US" sz="1200" kern="1200" dirty="0">
                <a:solidFill>
                  <a:schemeClr val="tx1"/>
                </a:solidFill>
                <a:effectLst/>
                <a:latin typeface="+mn-lt"/>
                <a:ea typeface="+mn-ea"/>
                <a:cs typeface="+mn-cs"/>
              </a:rPr>
              <a:t> detector.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Hay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evaluar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rendimiento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académico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adaptativos</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muy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modelo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educativo</a:t>
            </a:r>
            <a:r>
              <a:rPr lang="en-US" sz="1200" kern="1200" dirty="0">
                <a:solidFill>
                  <a:schemeClr val="tx1"/>
                </a:solidFill>
                <a:effectLst/>
                <a:latin typeface="+mn-lt"/>
                <a:ea typeface="+mn-ea"/>
                <a:cs typeface="+mn-cs"/>
              </a:rPr>
              <a:t>. Tiene un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algún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actividad</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adapta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según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perfil</a:t>
            </a:r>
            <a:r>
              <a:rPr lang="en-US" sz="1200" kern="1200" dirty="0">
                <a:solidFill>
                  <a:schemeClr val="tx1"/>
                </a:solidFill>
                <a:effectLst/>
                <a:latin typeface="+mn-lt"/>
                <a:ea typeface="+mn-ea"/>
                <a:cs typeface="+mn-cs"/>
              </a:rPr>
              <a:t> individual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contenido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adaptativo</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aporta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contenido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según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necesidades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Hay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dedicado</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apoyo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algún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retroalimentación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sugerencias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ayudarle</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infrastructura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base de </a:t>
            </a:r>
            <a:r>
              <a:rPr lang="en-US" sz="1200" kern="1200" dirty="0" err="1">
                <a:solidFill>
                  <a:schemeClr val="tx1"/>
                </a:solidFill>
                <a:effectLst/>
                <a:latin typeface="+mn-lt"/>
                <a:ea typeface="+mn-ea"/>
                <a:cs typeface="+mn-cs"/>
              </a:rPr>
              <a:t>datos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sirve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guardar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perfiles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y las </a:t>
            </a:r>
            <a:r>
              <a:rPr lang="en-US" sz="1200" kern="1200" dirty="0" err="1">
                <a:solidFill>
                  <a:schemeClr val="tx1"/>
                </a:solidFill>
                <a:effectLst/>
                <a:latin typeface="+mn-lt"/>
                <a:ea typeface="+mn-ea"/>
                <a:cs typeface="+mn-cs"/>
              </a:rPr>
              <a:t>pruebas</a:t>
            </a:r>
            <a:r>
              <a:rPr lang="en-US" sz="1200" kern="1200" dirty="0">
                <a:solidFill>
                  <a:schemeClr val="tx1"/>
                </a:solidFill>
                <a:effectLst/>
                <a:latin typeface="+mn-lt"/>
                <a:ea typeface="+mn-ea"/>
                <a:cs typeface="+mn-cs"/>
              </a:rPr>
              <a:t> que ha </a:t>
            </a:r>
            <a:r>
              <a:rPr lang="en-US" sz="1200" kern="1200" dirty="0" err="1">
                <a:solidFill>
                  <a:schemeClr val="tx1"/>
                </a:solidFill>
                <a:effectLst/>
                <a:latin typeface="+mn-lt"/>
                <a:ea typeface="+mn-ea"/>
                <a:cs typeface="+mn-cs"/>
              </a:rPr>
              <a:t>completado</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finalmente</a:t>
            </a:r>
            <a:r>
              <a:rPr lang="en-US" sz="1200" kern="1200" dirty="0">
                <a:solidFill>
                  <a:schemeClr val="tx1"/>
                </a:solidFill>
                <a:effectLst/>
                <a:latin typeface="+mn-lt"/>
                <a:ea typeface="+mn-ea"/>
                <a:cs typeface="+mn-cs"/>
              </a:rPr>
              <a:t>, un motor de </a:t>
            </a:r>
            <a:r>
              <a:rPr lang="en-US" sz="1200" kern="1200" dirty="0" err="1">
                <a:solidFill>
                  <a:schemeClr val="tx1"/>
                </a:solidFill>
                <a:effectLst/>
                <a:latin typeface="+mn-lt"/>
                <a:ea typeface="+mn-ea"/>
                <a:cs typeface="+mn-cs"/>
              </a:rPr>
              <a:t>interferencia</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base de </a:t>
            </a:r>
            <a:r>
              <a:rPr lang="en-US" sz="1200" kern="1200" dirty="0" err="1">
                <a:solidFill>
                  <a:schemeClr val="tx1"/>
                </a:solidFill>
                <a:effectLst/>
                <a:latin typeface="+mn-lt"/>
                <a:ea typeface="+mn-ea"/>
                <a:cs typeface="+mn-cs"/>
              </a:rPr>
              <a:t>conocimiento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inteligencia</a:t>
            </a:r>
            <a:r>
              <a:rPr lang="en-US" sz="1200" kern="1200" dirty="0">
                <a:solidFill>
                  <a:schemeClr val="tx1"/>
                </a:solidFill>
                <a:effectLst/>
                <a:latin typeface="+mn-lt"/>
                <a:ea typeface="+mn-ea"/>
                <a:cs typeface="+mn-cs"/>
              </a:rPr>
              <a:t> artificial.</a:t>
            </a:r>
          </a:p>
          <a:p>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Opcional</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Hasta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hemos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visto</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ejemplo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describir</a:t>
            </a:r>
            <a:r>
              <a:rPr lang="en-US" sz="1200" kern="1200" dirty="0">
                <a:solidFill>
                  <a:schemeClr val="tx1"/>
                </a:solidFill>
                <a:effectLst/>
                <a:latin typeface="+mn-lt"/>
                <a:ea typeface="+mn-ea"/>
                <a:cs typeface="+mn-cs"/>
              </a:rPr>
              <a:t> un scenario para </a:t>
            </a:r>
            <a:r>
              <a:rPr lang="en-US" sz="1200" kern="1200" dirty="0" err="1">
                <a:solidFill>
                  <a:schemeClr val="tx1"/>
                </a:solidFill>
                <a:effectLst/>
                <a:latin typeface="+mn-lt"/>
                <a:ea typeface="+mn-ea"/>
                <a:cs typeface="+mn-cs"/>
              </a:rPr>
              <a:t>veamos</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ejemplo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concreto</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Jennifer.  Jennifer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estudiante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extranjera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España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terminar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camina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apartamento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sistema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inteligente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detecta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dónde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Jennifer y </a:t>
            </a:r>
            <a:r>
              <a:rPr lang="en-US" sz="1200" kern="1200" dirty="0" err="1">
                <a:solidFill>
                  <a:schemeClr val="tx1"/>
                </a:solidFill>
                <a:effectLst/>
                <a:latin typeface="+mn-lt"/>
                <a:ea typeface="+mn-ea"/>
                <a:cs typeface="+mn-cs"/>
              </a:rPr>
              <a:t>sabe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tienda</a:t>
            </a:r>
            <a:r>
              <a:rPr lang="en-US" sz="1200" kern="1200" dirty="0">
                <a:solidFill>
                  <a:schemeClr val="tx1"/>
                </a:solidFill>
                <a:effectLst/>
                <a:latin typeface="+mn-lt"/>
                <a:ea typeface="+mn-ea"/>
                <a:cs typeface="+mn-cs"/>
              </a:rPr>
              <a:t> de comestibles.   </a:t>
            </a:r>
            <a:r>
              <a:rPr lang="en-US" sz="1200" kern="1200" dirty="0" err="1">
                <a:solidFill>
                  <a:schemeClr val="tx1"/>
                </a:solidFill>
                <a:effectLst/>
                <a:latin typeface="+mn-lt"/>
                <a:ea typeface="+mn-ea"/>
                <a:cs typeface="+mn-cs"/>
              </a:rPr>
              <a:t>Hace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español</a:t>
            </a:r>
            <a:r>
              <a:rPr lang="en-US" sz="1200" kern="1200" dirty="0">
                <a:solidFill>
                  <a:schemeClr val="tx1"/>
                </a:solidFill>
                <a:effectLst/>
                <a:latin typeface="+mn-lt"/>
                <a:ea typeface="+mn-ea"/>
                <a:cs typeface="+mn-cs"/>
              </a:rPr>
              <a:t> Jennifer </a:t>
            </a:r>
            <a:r>
              <a:rPr lang="en-US" sz="1200" kern="1200" dirty="0" err="1">
                <a:solidFill>
                  <a:schemeClr val="tx1"/>
                </a:solidFill>
                <a:effectLst/>
                <a:latin typeface="+mn-lt"/>
                <a:ea typeface="+mn-ea"/>
                <a:cs typeface="+mn-cs"/>
              </a:rPr>
              <a:t>completó</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examen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contestó</a:t>
            </a:r>
            <a:r>
              <a:rPr lang="en-US" sz="1200" kern="1200" dirty="0">
                <a:solidFill>
                  <a:schemeClr val="tx1"/>
                </a:solidFill>
                <a:effectLst/>
                <a:latin typeface="+mn-lt"/>
                <a:ea typeface="+mn-ea"/>
                <a:cs typeface="+mn-cs"/>
              </a:rPr>
              <a:t> mal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español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preguntas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encuentran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tienda</a:t>
            </a:r>
            <a:r>
              <a:rPr lang="en-US" sz="1200" kern="1200" dirty="0">
                <a:solidFill>
                  <a:schemeClr val="tx1"/>
                </a:solidFill>
                <a:effectLst/>
                <a:latin typeface="+mn-lt"/>
                <a:ea typeface="+mn-ea"/>
                <a:cs typeface="+mn-cs"/>
              </a:rPr>
              <a:t> de comestibles.  El </a:t>
            </a:r>
            <a:r>
              <a:rPr lang="en-US" sz="1200" kern="1200" dirty="0" err="1">
                <a:solidFill>
                  <a:schemeClr val="tx1"/>
                </a:solidFill>
                <a:effectLst/>
                <a:latin typeface="+mn-lt"/>
                <a:ea typeface="+mn-ea"/>
                <a:cs typeface="+mn-cs"/>
              </a:rPr>
              <a:t>sistema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situarla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escenario</a:t>
            </a:r>
            <a:r>
              <a:rPr lang="en-US" sz="1200" kern="1200" dirty="0">
                <a:solidFill>
                  <a:schemeClr val="tx1"/>
                </a:solidFill>
                <a:effectLst/>
                <a:latin typeface="+mn-lt"/>
                <a:ea typeface="+mn-ea"/>
                <a:cs typeface="+mn-cs"/>
              </a:rPr>
              <a:t> real para </a:t>
            </a:r>
            <a:r>
              <a:rPr lang="en-US" sz="1200" kern="1200" dirty="0" err="1">
                <a:solidFill>
                  <a:schemeClr val="tx1"/>
                </a:solidFill>
                <a:effectLst/>
                <a:latin typeface="+mn-lt"/>
                <a:ea typeface="+mn-ea"/>
                <a:cs typeface="+mn-cs"/>
              </a:rPr>
              <a:t>ayudarle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memorizar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vocabulario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examen</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tanto</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guía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tienda</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sistema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encuentra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dónde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relevante</a:t>
            </a:r>
            <a:r>
              <a:rPr lang="en-US" sz="1200" kern="1200" dirty="0">
                <a:solidFill>
                  <a:schemeClr val="tx1"/>
                </a:solidFill>
                <a:effectLst/>
                <a:latin typeface="+mn-lt"/>
                <a:ea typeface="+mn-ea"/>
                <a:cs typeface="+mn-cs"/>
              </a:rPr>
              <a:t> que le </a:t>
            </a:r>
            <a:r>
              <a:rPr lang="en-US" sz="1200" kern="1200" dirty="0" err="1">
                <a:solidFill>
                  <a:schemeClr val="tx1"/>
                </a:solidFill>
                <a:effectLst/>
                <a:latin typeface="+mn-lt"/>
                <a:ea typeface="+mn-ea"/>
                <a:cs typeface="+mn-cs"/>
              </a:rPr>
              <a:t>permite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practicar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vocabulario</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ejemplo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sistema</a:t>
            </a:r>
            <a:r>
              <a:rPr lang="en-US" sz="1200" kern="1200" dirty="0">
                <a:solidFill>
                  <a:schemeClr val="tx1"/>
                </a:solidFill>
                <a:effectLst/>
                <a:latin typeface="+mn-lt"/>
                <a:ea typeface="+mn-ea"/>
                <a:cs typeface="+mn-cs"/>
              </a:rPr>
              <a:t> le da </a:t>
            </a:r>
            <a:r>
              <a:rPr lang="en-US" sz="1200" kern="1200" dirty="0" err="1">
                <a:solidFill>
                  <a:schemeClr val="tx1"/>
                </a:solidFill>
                <a:effectLst/>
                <a:latin typeface="+mn-lt"/>
                <a:ea typeface="+mn-ea"/>
                <a:cs typeface="+mn-cs"/>
              </a:rPr>
              <a:t>algunas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oraciones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usan</a:t>
            </a:r>
            <a:r>
              <a:rPr lang="en-US" sz="1200" kern="1200" dirty="0">
                <a:solidFill>
                  <a:schemeClr val="tx1"/>
                </a:solidFill>
                <a:effectLst/>
                <a:latin typeface="+mn-lt"/>
                <a:ea typeface="+mn-ea"/>
                <a:cs typeface="+mn-cs"/>
              </a:rPr>
              <a:t> a menudo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tienda</a:t>
            </a:r>
            <a:r>
              <a:rPr lang="en-US" sz="1200" kern="1200" dirty="0">
                <a:solidFill>
                  <a:schemeClr val="tx1"/>
                </a:solidFill>
                <a:effectLst/>
                <a:latin typeface="+mn-lt"/>
                <a:ea typeface="+mn-ea"/>
                <a:cs typeface="+mn-cs"/>
              </a:rPr>
              <a:t> y le anime para que </a:t>
            </a:r>
            <a:r>
              <a:rPr lang="en-US" sz="1200" kern="1200" dirty="0" err="1">
                <a:solidFill>
                  <a:schemeClr val="tx1"/>
                </a:solidFill>
                <a:effectLst/>
                <a:latin typeface="+mn-lt"/>
                <a:ea typeface="+mn-ea"/>
                <a:cs typeface="+mn-cs"/>
              </a:rPr>
              <a:t>hable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español</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empleado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tienda</a:t>
            </a:r>
            <a:r>
              <a:rPr lang="en-US" sz="1200" kern="1200" dirty="0">
                <a:solidFill>
                  <a:schemeClr val="tx1"/>
                </a:solidFill>
                <a:effectLst/>
                <a:latin typeface="+mn-lt"/>
                <a:ea typeface="+mn-ea"/>
                <a:cs typeface="+mn-cs"/>
              </a:rPr>
              <a:t>.</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tx1"/>
                </a:solidFill>
                <a:effectLst/>
                <a:latin typeface="+mn-lt"/>
                <a:ea typeface="+mn-ea"/>
                <a:cs typeface="+mn-cs"/>
              </a:rPr>
              <a:t>Aunque los entornos inteligentes de aprendizaje han atraído la atención de investigadores en los campos de informática y educación, el criterio para establecer un entorno inteligente de aprendizaje totalmente funcional es aún incierto. Lo que sigue en las </a:t>
            </a:r>
            <a:r>
              <a:rPr lang="es-CO" sz="1800" kern="1200" dirty="0" err="1">
                <a:solidFill>
                  <a:schemeClr val="tx1"/>
                </a:solidFill>
                <a:effectLst/>
                <a:latin typeface="+mn-lt"/>
                <a:ea typeface="+mn-ea"/>
                <a:cs typeface="+mn-cs"/>
              </a:rPr>
              <a:t>pr</a:t>
            </a:r>
            <a:r>
              <a:rPr lang="en-US" sz="1800" kern="1200" dirty="0" err="1">
                <a:solidFill>
                  <a:schemeClr val="tx1"/>
                </a:solidFill>
                <a:effectLst/>
                <a:latin typeface="+mn-lt"/>
                <a:ea typeface="+mn-ea"/>
                <a:cs typeface="+mn-cs"/>
              </a:rPr>
              <a:t>óximas</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diapositivas</a:t>
            </a:r>
            <a:r>
              <a:rPr lang="es-CO" sz="1800" kern="1200" dirty="0">
                <a:solidFill>
                  <a:schemeClr val="tx1"/>
                </a:solidFill>
                <a:effectLst/>
                <a:latin typeface="+mn-lt"/>
                <a:ea typeface="+mn-ea"/>
                <a:cs typeface="+mn-cs"/>
              </a:rPr>
              <a:t> resalta los avances en el campo que pueden ser proporcionados dentro del contexto de un entorno inteligente de aprendizaje. </a:t>
            </a:r>
            <a:endParaRPr lang="en-US" sz="180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10"/>
          </p:nvPr>
        </p:nvSpPr>
        <p:spPr/>
        <p:txBody>
          <a:bodyPr/>
          <a:lstStyle/>
          <a:p>
            <a:fld id="{2694B599-1070-4BAC-AC25-B7C9EA730552}" type="slidenum">
              <a:rPr lang="en-US" smtClean="0"/>
              <a:t>9</a:t>
            </a:fld>
            <a:endParaRPr lang="en-US"/>
          </a:p>
        </p:txBody>
      </p:sp>
    </p:spTree>
    <p:extLst>
      <p:ext uri="{BB962C8B-B14F-4D97-AF65-F5344CB8AC3E}">
        <p14:creationId xmlns:p14="http://schemas.microsoft.com/office/powerpoint/2010/main" val="85846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73422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133678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396044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706ADB-E741-42E4-BBE2-2438DAC5E3A5}"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198902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706ADB-E741-42E4-BBE2-2438DAC5E3A5}"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350898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706ADB-E741-42E4-BBE2-2438DAC5E3A5}"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227338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706ADB-E741-42E4-BBE2-2438DAC5E3A5}"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932096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706ADB-E741-42E4-BBE2-2438DAC5E3A5}"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167269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706ADB-E741-42E4-BBE2-2438DAC5E3A5}"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320870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06ADB-E741-42E4-BBE2-2438DAC5E3A5}"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167956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06ADB-E741-42E4-BBE2-2438DAC5E3A5}"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89885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286562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06ADB-E741-42E4-BBE2-2438DAC5E3A5}"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2144536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706ADB-E741-42E4-BBE2-2438DAC5E3A5}"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2254291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706ADB-E741-42E4-BBE2-2438DAC5E3A5}"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E0EF3-F5B6-45C7-8EBF-7CFF27883019}" type="slidenum">
              <a:rPr lang="en-US" smtClean="0"/>
              <a:t>‹#›</a:t>
            </a:fld>
            <a:endParaRPr lang="en-US"/>
          </a:p>
        </p:txBody>
      </p:sp>
    </p:spTree>
    <p:extLst>
      <p:ext uri="{BB962C8B-B14F-4D97-AF65-F5344CB8AC3E}">
        <p14:creationId xmlns:p14="http://schemas.microsoft.com/office/powerpoint/2010/main" val="110819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 y="6291084"/>
            <a:ext cx="9144000" cy="457200"/>
          </a:xfrm>
          <a:prstGeom prst="rect">
            <a:avLst/>
          </a:prstGeom>
          <a:solidFill>
            <a:srgbClr val="2571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 y="6370345"/>
            <a:ext cx="1822553" cy="298679"/>
          </a:xfrm>
          <a:prstGeom prst="rect">
            <a:avLst/>
          </a:prstGeom>
        </p:spPr>
      </p:pic>
      <p:sp>
        <p:nvSpPr>
          <p:cNvPr id="8" name="Rectangle 7"/>
          <p:cNvSpPr/>
          <p:nvPr userDrawn="1"/>
        </p:nvSpPr>
        <p:spPr>
          <a:xfrm>
            <a:off x="1" y="-2"/>
            <a:ext cx="9144000" cy="365760"/>
          </a:xfrm>
          <a:prstGeom prst="rect">
            <a:avLst/>
          </a:prstGeom>
          <a:solidFill>
            <a:srgbClr val="2571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0"/>
          </p:nvPr>
        </p:nvSpPr>
        <p:spPr>
          <a:xfrm>
            <a:off x="342900" y="1447800"/>
            <a:ext cx="8458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1"/>
          </p:nvPr>
        </p:nvSpPr>
        <p:spPr>
          <a:xfrm>
            <a:off x="342900" y="533400"/>
            <a:ext cx="8458200" cy="685800"/>
          </a:xfrm>
        </p:spPr>
        <p:txBody>
          <a:bodyPr>
            <a:normAutofit/>
          </a:bodyPr>
          <a:lstStyle>
            <a:lvl1pPr marL="0" indent="0">
              <a:buNone/>
              <a:defRPr sz="2800" b="1">
                <a:latin typeface="Lato" panose="020F0502020204030203" pitchFamily="34" charset="0"/>
              </a:defRPr>
            </a:lvl1pPr>
          </a:lstStyle>
          <a:p>
            <a:pPr lvl="0"/>
            <a:endParaRPr lang="en-US" dirty="0"/>
          </a:p>
        </p:txBody>
      </p:sp>
    </p:spTree>
    <p:extLst>
      <p:ext uri="{BB962C8B-B14F-4D97-AF65-F5344CB8AC3E}">
        <p14:creationId xmlns:p14="http://schemas.microsoft.com/office/powerpoint/2010/main" val="270557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p:nvSpPr>
        <p:spPr>
          <a:xfrm>
            <a:off x="1" y="3496106"/>
            <a:ext cx="9144000" cy="3387677"/>
          </a:xfrm>
          <a:prstGeom prst="rect">
            <a:avLst/>
          </a:prstGeom>
          <a:solidFill>
            <a:srgbClr val="2571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 y="3637612"/>
            <a:ext cx="9144000" cy="712771"/>
          </a:xfrm>
        </p:spPr>
        <p:txBody>
          <a:bodyPr/>
          <a:lstStyle>
            <a:lvl1pPr algn="ctr">
              <a:defRPr b="1">
                <a:solidFill>
                  <a:schemeClr val="bg1"/>
                </a:solidFill>
                <a:latin typeface="Lato" panose="020F0502020204030203" pitchFamily="34" charset="0"/>
              </a:defRPr>
            </a:lvl1pPr>
          </a:lstStyle>
          <a:p>
            <a:br>
              <a:rPr lang="en-US" dirty="0"/>
            </a:br>
            <a:r>
              <a:rPr lang="en-US" dirty="0"/>
              <a:t>Click to edit Master title style</a:t>
            </a:r>
            <a:br>
              <a:rPr lang="en-US" dirty="0"/>
            </a:br>
            <a:endParaRPr lang="en-US" dirty="0"/>
          </a:p>
        </p:txBody>
      </p:sp>
      <p:sp>
        <p:nvSpPr>
          <p:cNvPr id="4" name="Content Placeholder 3"/>
          <p:cNvSpPr>
            <a:spLocks noGrp="1"/>
          </p:cNvSpPr>
          <p:nvPr>
            <p:ph sz="quarter" idx="10"/>
          </p:nvPr>
        </p:nvSpPr>
        <p:spPr>
          <a:xfrm>
            <a:off x="457200" y="228600"/>
            <a:ext cx="8229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 y="6373368"/>
            <a:ext cx="1822553" cy="298679"/>
          </a:xfrm>
          <a:prstGeom prst="rect">
            <a:avLst/>
          </a:prstGeom>
        </p:spPr>
      </p:pic>
    </p:spTree>
    <p:extLst>
      <p:ext uri="{BB962C8B-B14F-4D97-AF65-F5344CB8AC3E}">
        <p14:creationId xmlns:p14="http://schemas.microsoft.com/office/powerpoint/2010/main" val="388409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Rectangle 7"/>
          <p:cNvSpPr/>
          <p:nvPr/>
        </p:nvSpPr>
        <p:spPr>
          <a:xfrm>
            <a:off x="1" y="0"/>
            <a:ext cx="4437255" cy="6896878"/>
          </a:xfrm>
          <a:prstGeom prst="rect">
            <a:avLst/>
          </a:prstGeom>
          <a:solidFill>
            <a:srgbClr val="2571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dirty="0">
              <a:latin typeface="Lato" panose="020F0502020204030203" pitchFamily="34" charset="0"/>
            </a:endParaRPr>
          </a:p>
        </p:txBody>
      </p:sp>
      <p:sp>
        <p:nvSpPr>
          <p:cNvPr id="2" name="Title 1"/>
          <p:cNvSpPr>
            <a:spLocks noGrp="1"/>
          </p:cNvSpPr>
          <p:nvPr>
            <p:ph type="ctrTitle"/>
          </p:nvPr>
        </p:nvSpPr>
        <p:spPr>
          <a:xfrm>
            <a:off x="133275" y="1176"/>
            <a:ext cx="4128536" cy="1681544"/>
          </a:xfrm>
        </p:spPr>
        <p:txBody>
          <a:bodyPr/>
          <a:lstStyle>
            <a:lvl1pPr algn="l">
              <a:defRPr b="1">
                <a:solidFill>
                  <a:schemeClr val="bg1"/>
                </a:solidFill>
                <a:latin typeface="Lato" panose="020F0502020204030203" pitchFamily="34" charset="0"/>
              </a:defRPr>
            </a:lvl1pPr>
          </a:lstStyle>
          <a:p>
            <a:r>
              <a:rPr lang="en-US" dirty="0"/>
              <a:t>Click to edit Master title style</a:t>
            </a:r>
          </a:p>
        </p:txBody>
      </p:sp>
      <p:sp>
        <p:nvSpPr>
          <p:cNvPr id="6" name="Content Placeholder 2"/>
          <p:cNvSpPr>
            <a:spLocks noGrp="1"/>
          </p:cNvSpPr>
          <p:nvPr>
            <p:ph sz="half" idx="13"/>
          </p:nvPr>
        </p:nvSpPr>
        <p:spPr>
          <a:xfrm>
            <a:off x="4680288" y="428504"/>
            <a:ext cx="4280462" cy="4313420"/>
          </a:xfrm>
        </p:spPr>
        <p:txBody>
          <a:bodyPr>
            <a:normAutofit/>
          </a:bodyPr>
          <a:lstStyle>
            <a:lvl1pPr marL="0" indent="0">
              <a:buNone/>
              <a:defRPr sz="2000">
                <a:solidFill>
                  <a:srgbClr val="4194F1"/>
                </a:solidFill>
              </a:defRPr>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 y="6373368"/>
            <a:ext cx="1822553" cy="298679"/>
          </a:xfrm>
          <a:prstGeom prst="rect">
            <a:avLst/>
          </a:prstGeom>
        </p:spPr>
      </p:pic>
    </p:spTree>
    <p:extLst>
      <p:ext uri="{BB962C8B-B14F-4D97-AF65-F5344CB8AC3E}">
        <p14:creationId xmlns:p14="http://schemas.microsoft.com/office/powerpoint/2010/main" val="2791576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9" name="Rectangle 18"/>
          <p:cNvSpPr/>
          <p:nvPr/>
        </p:nvSpPr>
        <p:spPr>
          <a:xfrm>
            <a:off x="0" y="6400800"/>
            <a:ext cx="9144000" cy="457200"/>
          </a:xfrm>
          <a:prstGeom prst="rect">
            <a:avLst/>
          </a:prstGeom>
          <a:solidFill>
            <a:srgbClr val="2571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178616"/>
            <a:ext cx="2249986" cy="5947547"/>
          </a:xfrm>
          <a:prstGeom prst="rect">
            <a:avLst/>
          </a:prstGeom>
          <a:solidFill>
            <a:srgbClr val="F67F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821762" y="178616"/>
            <a:ext cx="2339163" cy="5947547"/>
          </a:xfrm>
          <a:prstGeom prst="rect">
            <a:avLst/>
          </a:prstGeom>
          <a:solidFill>
            <a:srgbClr val="199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90384" y="178616"/>
            <a:ext cx="2301709" cy="5947547"/>
          </a:xfrm>
          <a:prstGeom prst="rect">
            <a:avLst/>
          </a:prstGeom>
          <a:solidFill>
            <a:srgbClr val="1B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4"/>
          <p:cNvSpPr txBox="1">
            <a:spLocks/>
          </p:cNvSpPr>
          <p:nvPr/>
        </p:nvSpPr>
        <p:spPr>
          <a:xfrm>
            <a:off x="8636991" y="6382758"/>
            <a:ext cx="447076" cy="371117"/>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2376C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40FA07-7C2F-6844-BD61-D75F773148D1}" type="slidenum">
              <a:rPr lang="en-US" smtClean="0"/>
              <a:pPr/>
              <a:t>‹#›</a:t>
            </a:fld>
            <a:endParaRPr lang="en-US"/>
          </a:p>
        </p:txBody>
      </p:sp>
      <p:sp>
        <p:nvSpPr>
          <p:cNvPr id="11" name="Rectangle 10"/>
          <p:cNvSpPr/>
          <p:nvPr/>
        </p:nvSpPr>
        <p:spPr>
          <a:xfrm>
            <a:off x="1" y="95593"/>
            <a:ext cx="2184400" cy="5814139"/>
          </a:xfrm>
          <a:prstGeom prst="rect">
            <a:avLst/>
          </a:prstGeom>
          <a:solidFill>
            <a:srgbClr val="F67F0B"/>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13" name="Rectangle 12"/>
          <p:cNvSpPr/>
          <p:nvPr/>
        </p:nvSpPr>
        <p:spPr>
          <a:xfrm>
            <a:off x="4492093" y="381000"/>
            <a:ext cx="2376144" cy="5757684"/>
          </a:xfrm>
          <a:prstGeom prst="rect">
            <a:avLst/>
          </a:prstGeom>
          <a:solidFill>
            <a:srgbClr val="81C20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20" name="Text Placeholder 3"/>
          <p:cNvSpPr>
            <a:spLocks noGrp="1"/>
          </p:cNvSpPr>
          <p:nvPr>
            <p:ph type="body" sz="half" idx="13"/>
          </p:nvPr>
        </p:nvSpPr>
        <p:spPr>
          <a:xfrm>
            <a:off x="2331018" y="2353745"/>
            <a:ext cx="2131879" cy="3769754"/>
          </a:xfrm>
        </p:spPr>
        <p:txBody>
          <a:bodyPr/>
          <a:lstStyle>
            <a:lvl1pPr marL="285750" indent="-285750">
              <a:buClrTx/>
              <a:buFont typeface="Wingdings" charset="2"/>
              <a:buChar char="ü"/>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4"/>
          </p:nvPr>
        </p:nvSpPr>
        <p:spPr>
          <a:xfrm>
            <a:off x="73838" y="2335638"/>
            <a:ext cx="2014571" cy="3834322"/>
          </a:xfrm>
        </p:spPr>
        <p:txBody>
          <a:bodyPr>
            <a:normAutofit/>
          </a:bodyPr>
          <a:lstStyle>
            <a:lvl1pPr marL="171450" indent="-171450">
              <a:buClrTx/>
              <a:buFont typeface="Wingdings" charset="2"/>
              <a:buChar char="ü"/>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22" name="Rectangle 21"/>
          <p:cNvSpPr/>
          <p:nvPr/>
        </p:nvSpPr>
        <p:spPr>
          <a:xfrm>
            <a:off x="-8462" y="0"/>
            <a:ext cx="9160925" cy="365760"/>
          </a:xfrm>
          <a:prstGeom prst="rect">
            <a:avLst/>
          </a:prstGeom>
          <a:solidFill>
            <a:srgbClr val="2571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3"/>
          <p:cNvSpPr>
            <a:spLocks noGrp="1"/>
          </p:cNvSpPr>
          <p:nvPr>
            <p:ph type="body" sz="half" idx="15"/>
          </p:nvPr>
        </p:nvSpPr>
        <p:spPr>
          <a:xfrm>
            <a:off x="4462898" y="2349345"/>
            <a:ext cx="2214612" cy="3769754"/>
          </a:xfrm>
        </p:spPr>
        <p:txBody>
          <a:bodyPr/>
          <a:lstStyle>
            <a:lvl1pPr marL="285750" indent="-285750">
              <a:buClrTx/>
              <a:buFont typeface="Wingdings" charset="2"/>
              <a:buChar char="ü"/>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16"/>
          </p:nvPr>
        </p:nvSpPr>
        <p:spPr>
          <a:xfrm>
            <a:off x="6926630" y="2344945"/>
            <a:ext cx="2157437" cy="3769754"/>
          </a:xfrm>
        </p:spPr>
        <p:txBody>
          <a:bodyPr/>
          <a:lstStyle>
            <a:lvl1pPr marL="285750" indent="-285750">
              <a:buClrTx/>
              <a:buFont typeface="Wingdings" charset="2"/>
              <a:buChar char="ü"/>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Content Placeholder 3"/>
          <p:cNvSpPr>
            <a:spLocks noGrp="1"/>
          </p:cNvSpPr>
          <p:nvPr>
            <p:ph sz="half" idx="2" hasCustomPrompt="1"/>
          </p:nvPr>
        </p:nvSpPr>
        <p:spPr>
          <a:xfrm>
            <a:off x="44276" y="1604940"/>
            <a:ext cx="2059373" cy="686901"/>
          </a:xfrm>
        </p:spPr>
        <p:txBody>
          <a:bodyPr>
            <a:noAutofit/>
          </a:bodyPr>
          <a:lstStyle>
            <a:lvl1pPr marL="0" indent="0" algn="l">
              <a:buNone/>
              <a:defRPr sz="1400">
                <a:solidFill>
                  <a:srgbClr val="FFFFFF"/>
                </a:solidFill>
              </a:defRPr>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0" name="Pentagon 9"/>
          <p:cNvSpPr/>
          <p:nvPr/>
        </p:nvSpPr>
        <p:spPr>
          <a:xfrm rot="5400000">
            <a:off x="4419146" y="87155"/>
            <a:ext cx="336094" cy="352973"/>
          </a:xfrm>
          <a:prstGeom prst="homePlate">
            <a:avLst>
              <a:gd name="adj" fmla="val 54065"/>
            </a:avLst>
          </a:prstGeom>
          <a:solidFill>
            <a:srgbClr val="2376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ontent Placeholder 3"/>
          <p:cNvSpPr>
            <a:spLocks noGrp="1"/>
          </p:cNvSpPr>
          <p:nvPr>
            <p:ph sz="half" idx="17" hasCustomPrompt="1"/>
          </p:nvPr>
        </p:nvSpPr>
        <p:spPr>
          <a:xfrm>
            <a:off x="2317796" y="1609311"/>
            <a:ext cx="2059373" cy="686901"/>
          </a:xfrm>
        </p:spPr>
        <p:txBody>
          <a:bodyPr>
            <a:noAutofit/>
          </a:bodyPr>
          <a:lstStyle>
            <a:lvl1pPr marL="0" indent="0" algn="l">
              <a:buNone/>
              <a:defRPr sz="1400">
                <a:solidFill>
                  <a:srgbClr val="FFFFFF"/>
                </a:solidFill>
              </a:defRPr>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3"/>
          <p:cNvSpPr>
            <a:spLocks noGrp="1"/>
          </p:cNvSpPr>
          <p:nvPr>
            <p:ph sz="half" idx="19" hasCustomPrompt="1"/>
          </p:nvPr>
        </p:nvSpPr>
        <p:spPr>
          <a:xfrm>
            <a:off x="6966119" y="1618053"/>
            <a:ext cx="2059373" cy="686901"/>
          </a:xfrm>
        </p:spPr>
        <p:txBody>
          <a:bodyPr>
            <a:noAutofit/>
          </a:bodyPr>
          <a:lstStyle>
            <a:lvl1pPr marL="0" indent="0" algn="l">
              <a:buNone/>
              <a:defRPr sz="1400">
                <a:solidFill>
                  <a:srgbClr val="FFFFFF"/>
                </a:solidFill>
              </a:defRPr>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28" name="Content Placeholder 3"/>
          <p:cNvSpPr>
            <a:spLocks noGrp="1"/>
          </p:cNvSpPr>
          <p:nvPr>
            <p:ph sz="half" idx="20" hasCustomPrompt="1"/>
          </p:nvPr>
        </p:nvSpPr>
        <p:spPr>
          <a:xfrm>
            <a:off x="4621463" y="1622424"/>
            <a:ext cx="2059373" cy="686901"/>
          </a:xfrm>
        </p:spPr>
        <p:txBody>
          <a:bodyPr>
            <a:noAutofit/>
          </a:bodyPr>
          <a:lstStyle>
            <a:lvl1pPr marL="0" indent="0" algn="l">
              <a:buNone/>
              <a:defRPr sz="1400">
                <a:solidFill>
                  <a:schemeClr val="bg1"/>
                </a:solidFill>
              </a:defRPr>
            </a:lvl1pPr>
            <a:lvl2pPr algn="l">
              <a:defRPr sz="16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en-US" dirty="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 y="6480061"/>
            <a:ext cx="1822553" cy="298679"/>
          </a:xfrm>
          <a:prstGeom prst="rect">
            <a:avLst/>
          </a:prstGeom>
        </p:spPr>
      </p:pic>
    </p:spTree>
    <p:extLst>
      <p:ext uri="{BB962C8B-B14F-4D97-AF65-F5344CB8AC3E}">
        <p14:creationId xmlns:p14="http://schemas.microsoft.com/office/powerpoint/2010/main" val="97215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1" y="0"/>
            <a:ext cx="9144000" cy="6896878"/>
          </a:xfrm>
          <a:prstGeom prst="rect">
            <a:avLst/>
          </a:prstGeom>
          <a:solidFill>
            <a:srgbClr val="2571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 y="2902112"/>
            <a:ext cx="9143999" cy="781560"/>
          </a:xfrm>
        </p:spPr>
        <p:txBody>
          <a:bodyPr/>
          <a:lstStyle>
            <a:lvl1pPr algn="ctr">
              <a:defRPr b="1">
                <a:solidFill>
                  <a:srgbClr val="FFFFFF"/>
                </a:solidFill>
                <a:latin typeface="Lato" panose="020F0502020204030203" pitchFamily="34" charset="0"/>
              </a:defRPr>
            </a:lvl1pPr>
          </a:lstStyle>
          <a:p>
            <a:r>
              <a:rPr lang="en-US"/>
              <a:t>Click to edit Master title style</a:t>
            </a:r>
          </a:p>
        </p:txBody>
      </p:sp>
      <p:sp>
        <p:nvSpPr>
          <p:cNvPr id="5" name="Rectangle 4"/>
          <p:cNvSpPr/>
          <p:nvPr/>
        </p:nvSpPr>
        <p:spPr>
          <a:xfrm>
            <a:off x="0" y="0"/>
            <a:ext cx="9144000" cy="365760"/>
          </a:xfrm>
          <a:prstGeom prst="rect">
            <a:avLst/>
          </a:prstGeom>
          <a:solidFill>
            <a:srgbClr val="1B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 y="6373368"/>
            <a:ext cx="1822553" cy="298679"/>
          </a:xfrm>
          <a:prstGeom prst="rect">
            <a:avLst/>
          </a:prstGeom>
        </p:spPr>
      </p:pic>
    </p:spTree>
    <p:extLst>
      <p:ext uri="{BB962C8B-B14F-4D97-AF65-F5344CB8AC3E}">
        <p14:creationId xmlns:p14="http://schemas.microsoft.com/office/powerpoint/2010/main" val="13580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p:nvSpPr>
        <p:spPr>
          <a:xfrm>
            <a:off x="0" y="0"/>
            <a:ext cx="9144000" cy="365760"/>
          </a:xfrm>
          <a:prstGeom prst="rect">
            <a:avLst/>
          </a:prstGeom>
          <a:solidFill>
            <a:srgbClr val="2376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92240"/>
            <a:ext cx="9144000" cy="457200"/>
          </a:xfrm>
          <a:prstGeom prst="rect">
            <a:avLst/>
          </a:prstGeom>
          <a:solidFill>
            <a:srgbClr val="2376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 y="6571500"/>
            <a:ext cx="1822553" cy="298679"/>
          </a:xfrm>
          <a:prstGeom prst="rect">
            <a:avLst/>
          </a:prstGeom>
        </p:spPr>
      </p:pic>
    </p:spTree>
    <p:extLst>
      <p:ext uri="{BB962C8B-B14F-4D97-AF65-F5344CB8AC3E}">
        <p14:creationId xmlns:p14="http://schemas.microsoft.com/office/powerpoint/2010/main" val="22458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67450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332187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291345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47860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15786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367065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F3B86C-BB3F-4D91-9D07-1AB77BE132C1}" type="datetimeFigureOut">
              <a:rPr lang="en-US" smtClean="0"/>
              <a:t>9/18/2018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1A7FDE-5D69-4429-AE16-05EEEB220997}" type="slidenum">
              <a:rPr lang="en-US" smtClean="0"/>
              <a:t>‹#›</a:t>
            </a:fld>
            <a:endParaRPr lang="en-US"/>
          </a:p>
        </p:txBody>
      </p:sp>
    </p:spTree>
    <p:extLst>
      <p:ext uri="{BB962C8B-B14F-4D97-AF65-F5344CB8AC3E}">
        <p14:creationId xmlns:p14="http://schemas.microsoft.com/office/powerpoint/2010/main" val="49121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08407"/>
            <a:ext cx="9144000" cy="457200"/>
          </a:xfrm>
          <a:prstGeom prst="rect">
            <a:avLst/>
          </a:prstGeom>
          <a:solidFill>
            <a:srgbClr val="2571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7472" y="6487668"/>
            <a:ext cx="1822553" cy="298679"/>
          </a:xfrm>
          <a:prstGeom prst="rect">
            <a:avLst/>
          </a:prstGeom>
        </p:spPr>
      </p:pic>
    </p:spTree>
    <p:extLst>
      <p:ext uri="{BB962C8B-B14F-4D97-AF65-F5344CB8AC3E}">
        <p14:creationId xmlns:p14="http://schemas.microsoft.com/office/powerpoint/2010/main" val="3999427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2800" b="1" kern="1200">
          <a:solidFill>
            <a:srgbClr val="2571BB"/>
          </a:solidFill>
          <a:latin typeface="Lato" panose="020F050202020403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06ADB-E741-42E4-BBE2-2438DAC5E3A5}" type="datetimeFigureOut">
              <a:rPr lang="en-US" smtClean="0"/>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E0EF3-F5B6-45C7-8EBF-7CFF27883019}" type="slidenum">
              <a:rPr lang="en-US" smtClean="0"/>
              <a:t>‹#›</a:t>
            </a:fld>
            <a:endParaRPr lang="en-US"/>
          </a:p>
        </p:txBody>
      </p:sp>
    </p:spTree>
    <p:extLst>
      <p:ext uri="{BB962C8B-B14F-4D97-AF65-F5344CB8AC3E}">
        <p14:creationId xmlns:p14="http://schemas.microsoft.com/office/powerpoint/2010/main" val="1939662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OLC BOX.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12" y="6395618"/>
            <a:ext cx="927159" cy="397354"/>
          </a:xfrm>
          <a:prstGeom prst="rect">
            <a:avLst/>
          </a:prstGeom>
          <a:ln w="6350" cmpd="sng">
            <a:solidFill>
              <a:srgbClr val="FFFFFF"/>
            </a:solidFill>
          </a:ln>
        </p:spPr>
      </p:pic>
      <p:sp>
        <p:nvSpPr>
          <p:cNvPr id="2" name="Title Placeholder 1"/>
          <p:cNvSpPr>
            <a:spLocks noGrp="1"/>
          </p:cNvSpPr>
          <p:nvPr>
            <p:ph type="title"/>
          </p:nvPr>
        </p:nvSpPr>
        <p:spPr>
          <a:xfrm>
            <a:off x="254000" y="331082"/>
            <a:ext cx="5480236" cy="78156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4000" y="1416757"/>
            <a:ext cx="843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BA2E1"/>
                </a:solidFill>
              </a:defRPr>
            </a:lvl1pPr>
          </a:lstStyle>
          <a:p>
            <a:endParaRPr lang="en-US"/>
          </a:p>
        </p:txBody>
      </p:sp>
      <p:sp>
        <p:nvSpPr>
          <p:cNvPr id="6" name="Slide Number Placeholder 5"/>
          <p:cNvSpPr>
            <a:spLocks noGrp="1"/>
          </p:cNvSpPr>
          <p:nvPr>
            <p:ph type="sldNum" sz="quarter" idx="4"/>
          </p:nvPr>
        </p:nvSpPr>
        <p:spPr>
          <a:xfrm>
            <a:off x="8636991" y="6388750"/>
            <a:ext cx="447076" cy="365125"/>
          </a:xfrm>
          <a:prstGeom prst="rect">
            <a:avLst/>
          </a:prstGeom>
        </p:spPr>
        <p:txBody>
          <a:bodyPr vert="horz" lIns="91440" tIns="45720" rIns="91440" bIns="45720" rtlCol="0" anchor="ctr"/>
          <a:lstStyle>
            <a:lvl1pPr algn="r">
              <a:defRPr sz="1000">
                <a:solidFill>
                  <a:srgbClr val="2376C9"/>
                </a:solidFill>
              </a:defRPr>
            </a:lvl1pPr>
          </a:lstStyle>
          <a:p>
            <a:fld id="{6CECD6FA-F672-4E5F-9587-F54DD49FE4D4}" type="slidenum">
              <a:rPr lang="en-US" smtClean="0"/>
              <a:t>‹#›</a:t>
            </a:fld>
            <a:endParaRPr lang="en-US"/>
          </a:p>
        </p:txBody>
      </p:sp>
    </p:spTree>
    <p:extLst>
      <p:ext uri="{BB962C8B-B14F-4D97-AF65-F5344CB8AC3E}">
        <p14:creationId xmlns:p14="http://schemas.microsoft.com/office/powerpoint/2010/main" val="33872163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2" r:id="rId4"/>
    <p:sldLayoutId id="2147483693" r:id="rId5"/>
    <p:sldLayoutId id="2147483695" r:id="rId6"/>
  </p:sldLayoutIdLst>
  <p:txStyles>
    <p:titleStyle>
      <a:lvl1pPr algn="l" defTabSz="457200" rtl="0" eaLnBrk="1" latinLnBrk="0" hangingPunct="1">
        <a:spcBef>
          <a:spcPct val="0"/>
        </a:spcBef>
        <a:buNone/>
        <a:defRPr sz="2800" kern="1200">
          <a:solidFill>
            <a:srgbClr val="2571BB"/>
          </a:solidFill>
          <a:latin typeface="Open Sans"/>
          <a:ea typeface="+mj-ea"/>
          <a:cs typeface="Open Sans"/>
        </a:defRPr>
      </a:lvl1pPr>
    </p:titleStyle>
    <p:bodyStyle>
      <a:lvl1pPr marL="342900" indent="-342900" algn="l" defTabSz="457200" rtl="0" eaLnBrk="1" latinLnBrk="0" hangingPunct="1">
        <a:lnSpc>
          <a:spcPct val="120000"/>
        </a:lnSpc>
        <a:spcBef>
          <a:spcPct val="20000"/>
        </a:spcBef>
        <a:buClr>
          <a:srgbClr val="2376C9"/>
        </a:buClr>
        <a:buFont typeface="Wingdings" charset="2"/>
        <a:buChar char="§"/>
        <a:defRPr sz="2400" kern="1200">
          <a:solidFill>
            <a:schemeClr val="tx1">
              <a:lumMod val="65000"/>
              <a:lumOff val="35000"/>
            </a:schemeClr>
          </a:solidFill>
          <a:latin typeface="Open Sans"/>
          <a:ea typeface="+mn-ea"/>
          <a:cs typeface="Open Sans"/>
        </a:defRPr>
      </a:lvl1pPr>
      <a:lvl2pPr marL="742950" indent="-285750" algn="l" defTabSz="457200" rtl="0" eaLnBrk="1" latinLnBrk="0" hangingPunct="1">
        <a:lnSpc>
          <a:spcPct val="120000"/>
        </a:lnSpc>
        <a:spcBef>
          <a:spcPct val="20000"/>
        </a:spcBef>
        <a:buClr>
          <a:srgbClr val="2376C9"/>
        </a:buClr>
        <a:buFont typeface="Wingdings" charset="2"/>
        <a:buChar char="§"/>
        <a:defRPr sz="2000" kern="1200">
          <a:solidFill>
            <a:schemeClr val="tx1">
              <a:lumMod val="65000"/>
              <a:lumOff val="35000"/>
            </a:schemeClr>
          </a:solidFill>
          <a:latin typeface="Open Sans"/>
          <a:ea typeface="+mn-ea"/>
          <a:cs typeface="Open Sans"/>
        </a:defRPr>
      </a:lvl2pPr>
      <a:lvl3pPr marL="1143000" indent="-228600" algn="l" defTabSz="457200" rtl="0" eaLnBrk="1" latinLnBrk="0" hangingPunct="1">
        <a:lnSpc>
          <a:spcPct val="120000"/>
        </a:lnSpc>
        <a:spcBef>
          <a:spcPct val="20000"/>
        </a:spcBef>
        <a:buClr>
          <a:srgbClr val="2376C9"/>
        </a:buClr>
        <a:buFont typeface="Wingdings" charset="2"/>
        <a:buChar char="§"/>
        <a:defRPr sz="2000" kern="1200">
          <a:solidFill>
            <a:schemeClr val="tx1">
              <a:lumMod val="65000"/>
              <a:lumOff val="35000"/>
            </a:schemeClr>
          </a:solidFill>
          <a:latin typeface="Open Sans"/>
          <a:ea typeface="+mn-ea"/>
          <a:cs typeface="Open Sans"/>
        </a:defRPr>
      </a:lvl3pPr>
      <a:lvl4pPr marL="1600200" indent="-228600" algn="l" defTabSz="457200" rtl="0" eaLnBrk="1" latinLnBrk="0" hangingPunct="1">
        <a:lnSpc>
          <a:spcPct val="120000"/>
        </a:lnSpc>
        <a:spcBef>
          <a:spcPct val="20000"/>
        </a:spcBef>
        <a:buClr>
          <a:srgbClr val="2376C9"/>
        </a:buClr>
        <a:buFont typeface="Wingdings" charset="2"/>
        <a:buChar char="§"/>
        <a:defRPr sz="2000" kern="1200">
          <a:solidFill>
            <a:schemeClr val="tx1">
              <a:lumMod val="65000"/>
              <a:lumOff val="35000"/>
            </a:schemeClr>
          </a:solidFill>
          <a:latin typeface="Open Sans"/>
          <a:ea typeface="+mn-ea"/>
          <a:cs typeface="Open Sans"/>
        </a:defRPr>
      </a:lvl4pPr>
      <a:lvl5pPr marL="2057400" indent="-228600" algn="l" defTabSz="457200" rtl="0" eaLnBrk="1" latinLnBrk="0" hangingPunct="1">
        <a:lnSpc>
          <a:spcPct val="120000"/>
        </a:lnSpc>
        <a:spcBef>
          <a:spcPct val="20000"/>
        </a:spcBef>
        <a:buClr>
          <a:srgbClr val="2376C9"/>
        </a:buClr>
        <a:buFont typeface="Wingdings" charset="2"/>
        <a:buChar char="§"/>
        <a:defRPr sz="2000" kern="1200">
          <a:solidFill>
            <a:schemeClr val="tx1">
              <a:lumMod val="65000"/>
              <a:lumOff val="35000"/>
            </a:schemeClr>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virtuallyinspired.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26.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tiff"/><Relationship Id="rId5" Type="http://schemas.openxmlformats.org/officeDocument/2006/relationships/image" Target="../media/image10.tiff"/><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7/s40593-016-0108-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bservatorio.itesm.mx/edu-bits-blog/2017/9/11/lost-un-simulador-para-la-toma-de-decisiones-logstic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7.tiff"/><Relationship Id="rId7"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researchgate.net/publication/286248373_Definition_framework_and_research_issues_of_smart_learning_environments_-_a_context-aware_ubiquitous_learning_perspec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2E410-F4A8-4319-809D-E4D76FECA8CF}"/>
              </a:ext>
            </a:extLst>
          </p:cNvPr>
          <p:cNvSpPr>
            <a:spLocks noGrp="1"/>
          </p:cNvSpPr>
          <p:nvPr>
            <p:ph type="ctrTitle"/>
          </p:nvPr>
        </p:nvSpPr>
        <p:spPr>
          <a:xfrm>
            <a:off x="958712" y="3048000"/>
            <a:ext cx="7772400" cy="1470025"/>
          </a:xfrm>
        </p:spPr>
        <p:txBody>
          <a:bodyPr>
            <a:normAutofit fontScale="90000"/>
          </a:bodyPr>
          <a:lstStyle/>
          <a:p>
            <a:br>
              <a:rPr lang="en-US" dirty="0">
                <a:latin typeface="Lato" panose="020F0502020204030203"/>
              </a:rPr>
            </a:br>
            <a:r>
              <a:rPr lang="en-US" dirty="0" err="1"/>
              <a:t>Cómo</a:t>
            </a:r>
            <a:r>
              <a:rPr lang="en-US" dirty="0">
                <a:latin typeface="Lato" panose="020F0502020204030203"/>
              </a:rPr>
              <a:t> </a:t>
            </a:r>
            <a:r>
              <a:rPr lang="en-US" dirty="0" err="1">
                <a:latin typeface="Lato" panose="020F0502020204030203"/>
              </a:rPr>
              <a:t>los</a:t>
            </a:r>
            <a:r>
              <a:rPr lang="en-US" dirty="0">
                <a:latin typeface="Lato" panose="020F0502020204030203"/>
              </a:rPr>
              <a:t> </a:t>
            </a:r>
            <a:r>
              <a:rPr lang="en-US" dirty="0" err="1">
                <a:latin typeface="Lato" panose="020F0502020204030203"/>
              </a:rPr>
              <a:t>entornos</a:t>
            </a:r>
            <a:r>
              <a:rPr lang="en-US" dirty="0">
                <a:latin typeface="Lato" panose="020F0502020204030203"/>
              </a:rPr>
              <a:t> </a:t>
            </a:r>
            <a:r>
              <a:rPr lang="en-US" dirty="0" err="1">
                <a:latin typeface="Lato" panose="020F0502020204030203"/>
              </a:rPr>
              <a:t>inteligentes</a:t>
            </a:r>
            <a:r>
              <a:rPr lang="en-US" dirty="0">
                <a:latin typeface="Lato" panose="020F0502020204030203"/>
              </a:rPr>
              <a:t> de </a:t>
            </a:r>
            <a:r>
              <a:rPr lang="en-US" dirty="0" err="1">
                <a:latin typeface="Lato" panose="020F0502020204030203"/>
              </a:rPr>
              <a:t>aprendizaje</a:t>
            </a:r>
            <a:r>
              <a:rPr lang="en-US" dirty="0">
                <a:latin typeface="Lato" panose="020F0502020204030203"/>
              </a:rPr>
              <a:t> </a:t>
            </a:r>
            <a:r>
              <a:rPr lang="en-US" dirty="0" err="1">
                <a:latin typeface="Lato" panose="020F0502020204030203"/>
              </a:rPr>
              <a:t>pueden</a:t>
            </a:r>
            <a:r>
              <a:rPr lang="en-US" dirty="0">
                <a:latin typeface="Lato" panose="020F0502020204030203"/>
              </a:rPr>
              <a:t> </a:t>
            </a:r>
            <a:r>
              <a:rPr lang="en-US" dirty="0" err="1">
                <a:latin typeface="Lato" panose="020F0502020204030203"/>
              </a:rPr>
              <a:t>apoyar</a:t>
            </a:r>
            <a:r>
              <a:rPr lang="en-US" dirty="0">
                <a:latin typeface="Lato" panose="020F0502020204030203"/>
              </a:rPr>
              <a:t> el </a:t>
            </a:r>
            <a:r>
              <a:rPr lang="en-US" dirty="0" err="1">
                <a:latin typeface="Lato" panose="020F0502020204030203"/>
              </a:rPr>
              <a:t>aprendizaje</a:t>
            </a:r>
            <a:r>
              <a:rPr lang="en-US" dirty="0">
                <a:latin typeface="Lato" panose="020F0502020204030203"/>
              </a:rPr>
              <a:t> del </a:t>
            </a:r>
            <a:r>
              <a:rPr lang="en-US" dirty="0" err="1">
                <a:latin typeface="Lato" panose="020F0502020204030203"/>
              </a:rPr>
              <a:t>estudiante</a:t>
            </a:r>
            <a:r>
              <a:rPr lang="en-US" dirty="0">
                <a:latin typeface="Lato" panose="020F0502020204030203"/>
              </a:rPr>
              <a:t> </a:t>
            </a:r>
            <a:r>
              <a:rPr lang="en-US" dirty="0" err="1"/>
              <a:t>en</a:t>
            </a:r>
            <a:r>
              <a:rPr lang="en-US" dirty="0"/>
              <a:t> </a:t>
            </a:r>
            <a:r>
              <a:rPr lang="en-US" dirty="0" err="1"/>
              <a:t>línea</a:t>
            </a:r>
            <a:br>
              <a:rPr lang="en-US" dirty="0"/>
            </a:br>
            <a:endParaRPr lang="en-US" dirty="0"/>
          </a:p>
        </p:txBody>
      </p:sp>
      <p:sp>
        <p:nvSpPr>
          <p:cNvPr id="6" name="Subtitle 5">
            <a:extLst>
              <a:ext uri="{FF2B5EF4-FFF2-40B4-BE49-F238E27FC236}">
                <a16:creationId xmlns:a16="http://schemas.microsoft.com/office/drawing/2014/main" id="{44C9BCBF-0037-4502-AB0A-3A2CBD594EBE}"/>
              </a:ext>
            </a:extLst>
          </p:cNvPr>
          <p:cNvSpPr>
            <a:spLocks noGrp="1"/>
          </p:cNvSpPr>
          <p:nvPr>
            <p:ph type="subTitle" idx="1"/>
          </p:nvPr>
        </p:nvSpPr>
        <p:spPr>
          <a:xfrm>
            <a:off x="628512" y="5105400"/>
            <a:ext cx="8077200" cy="1752600"/>
          </a:xfrm>
        </p:spPr>
        <p:txBody>
          <a:bodyPr>
            <a:normAutofit/>
          </a:bodyPr>
          <a:lstStyle/>
          <a:p>
            <a:r>
              <a:rPr lang="en-US" sz="2000" b="1" dirty="0">
                <a:solidFill>
                  <a:schemeClr val="tx1"/>
                </a:solidFill>
              </a:rPr>
              <a:t>Jennifer Paloma Rafferty, M.A. M.Ed.</a:t>
            </a:r>
            <a:endParaRPr lang="en-US" sz="2000" dirty="0">
              <a:solidFill>
                <a:schemeClr val="tx1"/>
              </a:solidFill>
            </a:endParaRPr>
          </a:p>
          <a:p>
            <a:r>
              <a:rPr lang="en-US" sz="2000" b="1" dirty="0">
                <a:solidFill>
                  <a:schemeClr val="tx1"/>
                </a:solidFill>
              </a:rPr>
              <a:t>Online Learning Consortium</a:t>
            </a:r>
            <a:endParaRPr lang="en-US" sz="2000" dirty="0">
              <a:solidFill>
                <a:schemeClr val="tx1"/>
              </a:solidFill>
            </a:endParaRPr>
          </a:p>
          <a:p>
            <a:endParaRPr lang="en-US" dirty="0"/>
          </a:p>
        </p:txBody>
      </p:sp>
      <p:sp>
        <p:nvSpPr>
          <p:cNvPr id="10" name="Rectangle 9">
            <a:extLst>
              <a:ext uri="{FF2B5EF4-FFF2-40B4-BE49-F238E27FC236}">
                <a16:creationId xmlns:a16="http://schemas.microsoft.com/office/drawing/2014/main" id="{8CE5D7B8-3CE8-4852-B84E-AABA2FB5C543}"/>
              </a:ext>
            </a:extLst>
          </p:cNvPr>
          <p:cNvSpPr/>
          <p:nvPr/>
        </p:nvSpPr>
        <p:spPr>
          <a:xfrm>
            <a:off x="1079224" y="337622"/>
            <a:ext cx="7226576" cy="2585323"/>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Los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entornos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inteligentes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aprendizaje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6883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Open Sans" panose="020B0606030504020204"/>
              </a:rPr>
              <a:t>La Universidad de</a:t>
            </a:r>
            <a:r>
              <a:rPr lang="es-ES" sz="3200" dirty="0">
                <a:solidFill>
                  <a:schemeClr val="tx1"/>
                </a:solidFill>
                <a:latin typeface="Open Sans" panose="020B0606030504020204"/>
              </a:rPr>
              <a:t>l Vehículo Aéreo No Tripulado </a:t>
            </a:r>
            <a:endParaRPr lang="en-US" sz="3200" dirty="0">
              <a:solidFill>
                <a:schemeClr val="tx1"/>
              </a:solidFill>
              <a:latin typeface="Open Sans" panose="020B060603050402020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76400"/>
            <a:ext cx="5562600" cy="4114800"/>
          </a:xfrm>
          <a:prstGeom prst="rect">
            <a:avLst/>
          </a:prstGeom>
        </p:spPr>
      </p:pic>
      <p:sp>
        <p:nvSpPr>
          <p:cNvPr id="5" name="TextBox 4"/>
          <p:cNvSpPr txBox="1"/>
          <p:nvPr/>
        </p:nvSpPr>
        <p:spPr>
          <a:xfrm>
            <a:off x="457200" y="6059941"/>
            <a:ext cx="4256314" cy="369332"/>
          </a:xfrm>
          <a:prstGeom prst="rect">
            <a:avLst/>
          </a:prstGeom>
          <a:noFill/>
        </p:spPr>
        <p:txBody>
          <a:bodyPr wrap="square" rtlCol="0">
            <a:spAutoFit/>
          </a:bodyPr>
          <a:lstStyle/>
          <a:p>
            <a:r>
              <a:rPr lang="en-US" sz="900" dirty="0"/>
              <a:t>Source: Virtually Inspired, Drexel University/OLC Partnership, http://virtuallyinspired.org/olc-partnership/</a:t>
            </a:r>
          </a:p>
        </p:txBody>
      </p:sp>
    </p:spTree>
    <p:extLst>
      <p:ext uri="{BB962C8B-B14F-4D97-AF65-F5344CB8AC3E}">
        <p14:creationId xmlns:p14="http://schemas.microsoft.com/office/powerpoint/2010/main" val="211228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CFC3-F481-4CE7-B413-7B076DE70DAB}"/>
              </a:ext>
            </a:extLst>
          </p:cNvPr>
          <p:cNvSpPr>
            <a:spLocks noGrp="1"/>
          </p:cNvSpPr>
          <p:nvPr>
            <p:ph type="title"/>
          </p:nvPr>
        </p:nvSpPr>
        <p:spPr/>
        <p:txBody>
          <a:bodyPr>
            <a:normAutofit fontScale="90000"/>
          </a:bodyPr>
          <a:lstStyle/>
          <a:p>
            <a:br>
              <a:rPr lang="en-US" dirty="0"/>
            </a:br>
            <a:br>
              <a:rPr lang="en-US" dirty="0"/>
            </a:br>
            <a:r>
              <a:rPr lang="en-US" sz="3600" dirty="0">
                <a:solidFill>
                  <a:schemeClr val="tx1"/>
                </a:solidFill>
                <a:latin typeface="Open Sans" panose="020B0606030504020204"/>
              </a:rPr>
              <a:t>Tec de Monterrey- </a:t>
            </a:r>
            <a:r>
              <a:rPr lang="en-US" sz="3100" dirty="0">
                <a:solidFill>
                  <a:schemeClr val="tx1"/>
                </a:solidFill>
                <a:latin typeface="Open Sans" panose="020B0606030504020204"/>
              </a:rPr>
              <a:t>Un </a:t>
            </a:r>
            <a:r>
              <a:rPr lang="en-US" sz="3100" dirty="0" err="1">
                <a:solidFill>
                  <a:schemeClr val="tx1"/>
                </a:solidFill>
                <a:latin typeface="Open Sans" panose="020B0606030504020204"/>
              </a:rPr>
              <a:t>juego</a:t>
            </a:r>
            <a:r>
              <a:rPr lang="en-US" sz="3100" dirty="0">
                <a:solidFill>
                  <a:schemeClr val="tx1"/>
                </a:solidFill>
                <a:latin typeface="Open Sans" panose="020B0606030504020204"/>
              </a:rPr>
              <a:t> para </a:t>
            </a:r>
            <a:r>
              <a:rPr lang="en-US" sz="3100" dirty="0" err="1">
                <a:solidFill>
                  <a:schemeClr val="tx1"/>
                </a:solidFill>
                <a:latin typeface="Open Sans" panose="020B0606030504020204"/>
              </a:rPr>
              <a:t>enseñar</a:t>
            </a:r>
            <a:r>
              <a:rPr lang="en-US" sz="3100" dirty="0">
                <a:solidFill>
                  <a:schemeClr val="tx1"/>
                </a:solidFill>
                <a:latin typeface="Open Sans" panose="020B0606030504020204"/>
              </a:rPr>
              <a:t> la </a:t>
            </a:r>
            <a:r>
              <a:rPr lang="en-US" sz="3100" dirty="0" err="1">
                <a:solidFill>
                  <a:schemeClr val="tx1"/>
                </a:solidFill>
                <a:latin typeface="Open Sans" panose="020B0606030504020204"/>
              </a:rPr>
              <a:t>logística</a:t>
            </a:r>
            <a:br>
              <a:rPr lang="en-US" sz="3100" dirty="0">
                <a:solidFill>
                  <a:schemeClr val="tx1"/>
                </a:solidFill>
                <a:latin typeface="Open Sans" panose="020B0606030504020204"/>
              </a:rPr>
            </a:br>
            <a:r>
              <a:rPr lang="en-US" sz="3600" dirty="0">
                <a:solidFill>
                  <a:schemeClr val="tx1"/>
                </a:solidFill>
                <a:latin typeface="Open Sans" panose="020B0606030504020204"/>
              </a:rPr>
              <a:t> </a:t>
            </a:r>
            <a:br>
              <a:rPr lang="en-US" sz="3600" dirty="0">
                <a:solidFill>
                  <a:schemeClr val="tx1"/>
                </a:solidFill>
                <a:latin typeface="Open Sans" panose="020B0606030504020204"/>
              </a:rPr>
            </a:br>
            <a:endParaRPr lang="en-US" sz="3600" dirty="0">
              <a:solidFill>
                <a:schemeClr val="tx1"/>
              </a:solidFill>
              <a:latin typeface="Open Sans" panose="020B0606030504020204"/>
            </a:endParaRPr>
          </a:p>
        </p:txBody>
      </p:sp>
      <p:pic>
        <p:nvPicPr>
          <p:cNvPr id="5" name="Content Placeholder 4">
            <a:extLst>
              <a:ext uri="{FF2B5EF4-FFF2-40B4-BE49-F238E27FC236}">
                <a16:creationId xmlns:a16="http://schemas.microsoft.com/office/drawing/2014/main" id="{F295B85C-F064-49E9-BC38-F880FCB623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6689" y="1676400"/>
            <a:ext cx="7230622" cy="4040188"/>
          </a:xfrm>
        </p:spPr>
      </p:pic>
    </p:spTree>
    <p:extLst>
      <p:ext uri="{BB962C8B-B14F-4D97-AF65-F5344CB8AC3E}">
        <p14:creationId xmlns:p14="http://schemas.microsoft.com/office/powerpoint/2010/main" val="390251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Open Sans" panose="020B0606030504020204"/>
              </a:rPr>
              <a:t>La Universidad de Duke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17638"/>
            <a:ext cx="7010400" cy="4297362"/>
          </a:xfrm>
          <a:prstGeom prst="rect">
            <a:avLst/>
          </a:prstGeom>
        </p:spPr>
      </p:pic>
      <p:sp>
        <p:nvSpPr>
          <p:cNvPr id="6" name="TextBox 5"/>
          <p:cNvSpPr txBox="1"/>
          <p:nvPr/>
        </p:nvSpPr>
        <p:spPr>
          <a:xfrm>
            <a:off x="457200" y="6059941"/>
            <a:ext cx="4256314" cy="369332"/>
          </a:xfrm>
          <a:prstGeom prst="rect">
            <a:avLst/>
          </a:prstGeom>
          <a:noFill/>
        </p:spPr>
        <p:txBody>
          <a:bodyPr wrap="square" rtlCol="0">
            <a:spAutoFit/>
          </a:bodyPr>
          <a:lstStyle/>
          <a:p>
            <a:r>
              <a:rPr lang="en-US" sz="900" dirty="0"/>
              <a:t>Source: Virtually Inspired, Drexel University/OLC Partnership, http://virtuallyinspired.org/olc-partnership/</a:t>
            </a:r>
          </a:p>
        </p:txBody>
      </p:sp>
    </p:spTree>
    <p:extLst>
      <p:ext uri="{BB962C8B-B14F-4D97-AF65-F5344CB8AC3E}">
        <p14:creationId xmlns:p14="http://schemas.microsoft.com/office/powerpoint/2010/main" val="367516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Open Sans" panose="020B0606030504020204"/>
              </a:rPr>
              <a:t>Reef HQ – El </a:t>
            </a:r>
            <a:r>
              <a:rPr lang="en-US" sz="3200" dirty="0" err="1">
                <a:solidFill>
                  <a:schemeClr val="tx1"/>
                </a:solidFill>
                <a:latin typeface="Open Sans" panose="020B0606030504020204"/>
              </a:rPr>
              <a:t>Acuario</a:t>
            </a:r>
            <a:r>
              <a:rPr lang="en-US" sz="3200" dirty="0">
                <a:solidFill>
                  <a:schemeClr val="tx1"/>
                </a:solidFill>
                <a:latin typeface="Open Sans" panose="020B0606030504020204"/>
              </a:rPr>
              <a:t> Nacional de Australia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00200"/>
            <a:ext cx="7010400" cy="4191000"/>
          </a:xfrm>
          <a:prstGeom prst="rect">
            <a:avLst/>
          </a:prstGeom>
        </p:spPr>
      </p:pic>
      <p:sp>
        <p:nvSpPr>
          <p:cNvPr id="5" name="TextBox 4"/>
          <p:cNvSpPr txBox="1"/>
          <p:nvPr/>
        </p:nvSpPr>
        <p:spPr>
          <a:xfrm>
            <a:off x="457200" y="6059941"/>
            <a:ext cx="4256314" cy="369332"/>
          </a:xfrm>
          <a:prstGeom prst="rect">
            <a:avLst/>
          </a:prstGeom>
          <a:noFill/>
        </p:spPr>
        <p:txBody>
          <a:bodyPr wrap="square" rtlCol="0">
            <a:spAutoFit/>
          </a:bodyPr>
          <a:lstStyle/>
          <a:p>
            <a:r>
              <a:rPr lang="en-US" sz="900" dirty="0"/>
              <a:t>Source: Virtually Inspired, Drexel University/OLC Partnership, http://virtuallyinspired.org/olc-partnership/</a:t>
            </a:r>
          </a:p>
        </p:txBody>
      </p:sp>
    </p:spTree>
    <p:extLst>
      <p:ext uri="{BB962C8B-B14F-4D97-AF65-F5344CB8AC3E}">
        <p14:creationId xmlns:p14="http://schemas.microsoft.com/office/powerpoint/2010/main" val="74305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F646-CE76-4767-AE27-E91433EBB797}"/>
              </a:ext>
            </a:extLst>
          </p:cNvPr>
          <p:cNvSpPr>
            <a:spLocks noGrp="1"/>
          </p:cNvSpPr>
          <p:nvPr>
            <p:ph type="title"/>
          </p:nvPr>
        </p:nvSpPr>
        <p:spPr/>
        <p:txBody>
          <a:bodyPr>
            <a:normAutofit/>
          </a:bodyPr>
          <a:lstStyle/>
          <a:p>
            <a:r>
              <a:rPr lang="en-US" sz="4000" dirty="0">
                <a:solidFill>
                  <a:schemeClr val="tx1"/>
                </a:solidFill>
                <a:latin typeface="Open Sans"/>
                <a:hlinkClick r:id="rId3"/>
              </a:rPr>
              <a:t>virtuallyinspired.org</a:t>
            </a:r>
            <a:endParaRPr lang="en-US" sz="4000" dirty="0">
              <a:solidFill>
                <a:schemeClr val="tx1"/>
              </a:solidFill>
              <a:latin typeface="Open Sans"/>
            </a:endParaRPr>
          </a:p>
        </p:txBody>
      </p:sp>
      <p:pic>
        <p:nvPicPr>
          <p:cNvPr id="4" name="Picture 3" descr="A close up of a logo&#10;&#10;Description generated with high confidence">
            <a:extLst>
              <a:ext uri="{FF2B5EF4-FFF2-40B4-BE49-F238E27FC236}">
                <a16:creationId xmlns:a16="http://schemas.microsoft.com/office/drawing/2014/main" id="{C0A771CA-B0BF-4331-A2E4-F61E2314C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17638"/>
            <a:ext cx="8365426" cy="3024710"/>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8682C68D-8C9A-4E03-BFF8-6D19533BA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656" y="4572000"/>
            <a:ext cx="8678513" cy="1655588"/>
          </a:xfrm>
          <a:prstGeom prst="rect">
            <a:avLst/>
          </a:prstGeom>
        </p:spPr>
      </p:pic>
    </p:spTree>
    <p:extLst>
      <p:ext uri="{BB962C8B-B14F-4D97-AF65-F5344CB8AC3E}">
        <p14:creationId xmlns:p14="http://schemas.microsoft.com/office/powerpoint/2010/main" val="196509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988943"/>
            <a:ext cx="1435100" cy="863600"/>
          </a:xfrm>
          <a:prstGeom prst="rect">
            <a:avLst/>
          </a:prstGeom>
        </p:spPr>
      </p:pic>
      <p:pic>
        <p:nvPicPr>
          <p:cNvPr id="3" name="Picture 2" descr="fun comput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760343"/>
            <a:ext cx="1244600" cy="1130300"/>
          </a:xfrm>
          <a:prstGeom prst="rect">
            <a:avLst/>
          </a:prstGeom>
        </p:spPr>
      </p:pic>
      <p:pic>
        <p:nvPicPr>
          <p:cNvPr id="9" name="Picture 8" descr="puter.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4988943"/>
            <a:ext cx="1219200" cy="954657"/>
          </a:xfrm>
          <a:prstGeom prst="rect">
            <a:avLst/>
          </a:prstGeom>
        </p:spPr>
      </p:pic>
      <p:pic>
        <p:nvPicPr>
          <p:cNvPr id="10" name="Picture 9" descr="phone.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4836543"/>
            <a:ext cx="647700" cy="977900"/>
          </a:xfrm>
          <a:prstGeom prst="rect">
            <a:avLst/>
          </a:prstGeom>
        </p:spPr>
      </p:pic>
      <p:pic>
        <p:nvPicPr>
          <p:cNvPr id="13" name="Picture 12" descr="success.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4531743"/>
            <a:ext cx="1828800" cy="1352281"/>
          </a:xfrm>
          <a:prstGeom prst="rect">
            <a:avLst/>
          </a:prstGeom>
        </p:spPr>
      </p:pic>
      <p:sp>
        <p:nvSpPr>
          <p:cNvPr id="14" name="Title 1"/>
          <p:cNvSpPr txBox="1">
            <a:spLocks/>
          </p:cNvSpPr>
          <p:nvPr/>
        </p:nvSpPr>
        <p:spPr>
          <a:xfrm>
            <a:off x="5410200" y="4455543"/>
            <a:ext cx="1828800" cy="1447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a:solidFill>
                  <a:srgbClr val="6D0303"/>
                </a:solidFill>
                <a:latin typeface="Trebuchet MS" panose="020B0603020202020204" pitchFamily="34" charset="0"/>
              </a:rPr>
              <a:t>=</a:t>
            </a:r>
            <a:endParaRPr lang="en-US" sz="9600" dirty="0">
              <a:solidFill>
                <a:schemeClr val="bg1">
                  <a:lumMod val="50000"/>
                </a:schemeClr>
              </a:solidFill>
              <a:latin typeface="Trebuchet MS" panose="020B0603020202020204" pitchFamily="34" charset="0"/>
            </a:endParaRPr>
          </a:p>
        </p:txBody>
      </p:sp>
      <p:sp>
        <p:nvSpPr>
          <p:cNvPr id="4" name="Title 3"/>
          <p:cNvSpPr>
            <a:spLocks noGrp="1"/>
          </p:cNvSpPr>
          <p:nvPr>
            <p:ph type="title"/>
          </p:nvPr>
        </p:nvSpPr>
        <p:spPr/>
        <p:txBody>
          <a:bodyPr>
            <a:normAutofit/>
          </a:bodyPr>
          <a:lstStyle/>
          <a:p>
            <a:r>
              <a:rPr lang="en-US" sz="3200" dirty="0">
                <a:solidFill>
                  <a:schemeClr val="tx1"/>
                </a:solidFill>
                <a:latin typeface="Open Sans" panose="020B0606030504020204"/>
              </a:rPr>
              <a:t>El aula </a:t>
            </a:r>
            <a:r>
              <a:rPr lang="en-US" sz="3200" dirty="0" err="1">
                <a:solidFill>
                  <a:schemeClr val="tx1"/>
                </a:solidFill>
                <a:latin typeface="Open Sans" panose="020B0606030504020204"/>
              </a:rPr>
              <a:t>reinventada</a:t>
            </a:r>
            <a:r>
              <a:rPr lang="en-US" sz="3200" dirty="0">
                <a:solidFill>
                  <a:schemeClr val="tx1"/>
                </a:solidFill>
                <a:latin typeface="Open Sans" panose="020B0606030504020204"/>
              </a:rPr>
              <a:t> para </a:t>
            </a:r>
            <a:r>
              <a:rPr lang="en-US" sz="3200" dirty="0" err="1">
                <a:solidFill>
                  <a:schemeClr val="tx1"/>
                </a:solidFill>
                <a:latin typeface="Open Sans" panose="020B0606030504020204"/>
              </a:rPr>
              <a:t>nuestros</a:t>
            </a:r>
            <a:r>
              <a:rPr lang="en-US" sz="3200" dirty="0">
                <a:solidFill>
                  <a:schemeClr val="tx1"/>
                </a:solidFill>
                <a:latin typeface="Open Sans" panose="020B0606030504020204"/>
              </a:rPr>
              <a:t> </a:t>
            </a:r>
            <a:r>
              <a:rPr lang="en-US" sz="3200" dirty="0" err="1">
                <a:solidFill>
                  <a:schemeClr val="tx1"/>
                </a:solidFill>
                <a:latin typeface="Open Sans" panose="020B0606030504020204"/>
              </a:rPr>
              <a:t>estudiantes</a:t>
            </a:r>
            <a:endParaRPr lang="en-US" sz="3200" dirty="0">
              <a:solidFill>
                <a:schemeClr val="tx1"/>
              </a:solidFill>
              <a:latin typeface="Open Sans" panose="020B0606030504020204"/>
            </a:endParaRPr>
          </a:p>
        </p:txBody>
      </p:sp>
      <p:sp>
        <p:nvSpPr>
          <p:cNvPr id="5" name="Content Placeholder 4"/>
          <p:cNvSpPr>
            <a:spLocks noGrp="1"/>
          </p:cNvSpPr>
          <p:nvPr>
            <p:ph idx="1"/>
          </p:nvPr>
        </p:nvSpPr>
        <p:spPr/>
        <p:txBody>
          <a:bodyPr/>
          <a:lstStyle/>
          <a:p>
            <a:pPr marL="514350" indent="-514350">
              <a:buFont typeface="+mj-lt"/>
              <a:buAutoNum type="arabicPeriod"/>
            </a:pPr>
            <a:r>
              <a:rPr lang="es-CO" dirty="0"/>
              <a:t>Abrir nuestras aulas para integrar los entornos inteligentes de aprendizaje</a:t>
            </a:r>
          </a:p>
          <a:p>
            <a:pPr marL="514350" indent="-514350">
              <a:buFont typeface="+mj-lt"/>
              <a:buAutoNum type="arabicPeriod"/>
            </a:pPr>
            <a:r>
              <a:rPr lang="es-CO" dirty="0"/>
              <a:t>Reorganizar nuestras aulas para ofrecer acceso continuo al estudiante</a:t>
            </a:r>
            <a:endParaRPr lang="en-US" dirty="0"/>
          </a:p>
          <a:p>
            <a:pPr marL="0" indent="0">
              <a:buNone/>
            </a:pPr>
            <a:endParaRPr lang="en-US" dirty="0"/>
          </a:p>
        </p:txBody>
      </p:sp>
    </p:spTree>
    <p:extLst>
      <p:ext uri="{BB962C8B-B14F-4D97-AF65-F5344CB8AC3E}">
        <p14:creationId xmlns:p14="http://schemas.microsoft.com/office/powerpoint/2010/main" val="283830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chemeClr val="tx1"/>
                </a:solidFill>
                <a:latin typeface="Open Sans" panose="020B0606030504020204"/>
              </a:rPr>
              <a:t>Cambios</a:t>
            </a:r>
            <a:r>
              <a:rPr lang="en-US" sz="3200" dirty="0">
                <a:solidFill>
                  <a:schemeClr val="tx1"/>
                </a:solidFill>
                <a:latin typeface="Open Sans" panose="020B0606030504020204"/>
              </a:rPr>
              <a:t> </a:t>
            </a:r>
            <a:r>
              <a:rPr lang="en-US" sz="3200" dirty="0" err="1">
                <a:solidFill>
                  <a:schemeClr val="tx1"/>
                </a:solidFill>
                <a:latin typeface="Open Sans" panose="020B0606030504020204"/>
              </a:rPr>
              <a:t>en</a:t>
            </a:r>
            <a:r>
              <a:rPr lang="en-US" sz="3200" dirty="0">
                <a:solidFill>
                  <a:schemeClr val="tx1"/>
                </a:solidFill>
                <a:latin typeface="Open Sans" panose="020B0606030504020204"/>
              </a:rPr>
              <a:t> la </a:t>
            </a:r>
            <a:r>
              <a:rPr lang="en-US" sz="3200" dirty="0" err="1">
                <a:solidFill>
                  <a:schemeClr val="tx1"/>
                </a:solidFill>
                <a:latin typeface="Open Sans" panose="020B0606030504020204"/>
              </a:rPr>
              <a:t>cultura</a:t>
            </a:r>
            <a:r>
              <a:rPr lang="en-US" sz="3200" dirty="0">
                <a:solidFill>
                  <a:schemeClr val="tx1"/>
                </a:solidFill>
                <a:latin typeface="Open Sans" panose="020B0606030504020204"/>
              </a:rPr>
              <a:t> </a:t>
            </a:r>
            <a:r>
              <a:rPr lang="en-US" sz="3200" dirty="0" err="1">
                <a:solidFill>
                  <a:schemeClr val="tx1"/>
                </a:solidFill>
                <a:latin typeface="Open Sans" panose="020B0606030504020204"/>
              </a:rPr>
              <a:t>institucional</a:t>
            </a:r>
            <a:r>
              <a:rPr lang="en-US" sz="3200" dirty="0">
                <a:solidFill>
                  <a:schemeClr val="tx1"/>
                </a:solidFill>
                <a:latin typeface="Open Sans" panose="020B0606030504020204"/>
              </a:rPr>
              <a:t> </a:t>
            </a:r>
          </a:p>
        </p:txBody>
      </p:sp>
      <p:pic>
        <p:nvPicPr>
          <p:cNvPr id="4" name="Picture 3">
            <a:extLst>
              <a:ext uri="{FF2B5EF4-FFF2-40B4-BE49-F238E27FC236}">
                <a16:creationId xmlns:a16="http://schemas.microsoft.com/office/drawing/2014/main" id="{36EBE6EC-C769-4367-8613-7DE5EEBE5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524000"/>
            <a:ext cx="6096000" cy="4064000"/>
          </a:xfrm>
          <a:prstGeom prst="rect">
            <a:avLst/>
          </a:prstGeom>
        </p:spPr>
      </p:pic>
    </p:spTree>
    <p:extLst>
      <p:ext uri="{BB962C8B-B14F-4D97-AF65-F5344CB8AC3E}">
        <p14:creationId xmlns:p14="http://schemas.microsoft.com/office/powerpoint/2010/main" val="198876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sz="3200" dirty="0">
                <a:solidFill>
                  <a:schemeClr val="tx1"/>
                </a:solidFill>
                <a:latin typeface="Open Sans" panose="020B0606030504020204"/>
              </a:rPr>
              <a:t>El </a:t>
            </a:r>
            <a:r>
              <a:rPr lang="en-US" sz="3200" dirty="0" err="1">
                <a:solidFill>
                  <a:schemeClr val="tx1"/>
                </a:solidFill>
                <a:latin typeface="Open Sans" panose="020B0606030504020204"/>
              </a:rPr>
              <a:t>papel</a:t>
            </a:r>
            <a:r>
              <a:rPr lang="en-US" sz="3200" dirty="0">
                <a:solidFill>
                  <a:schemeClr val="tx1"/>
                </a:solidFill>
                <a:latin typeface="Open Sans" panose="020B0606030504020204"/>
              </a:rPr>
              <a:t> del </a:t>
            </a:r>
            <a:r>
              <a:rPr lang="en-US" sz="3200" dirty="0" err="1">
                <a:solidFill>
                  <a:schemeClr val="tx1"/>
                </a:solidFill>
                <a:latin typeface="Open Sans" panose="020B0606030504020204"/>
              </a:rPr>
              <a:t>docente</a:t>
            </a:r>
            <a:r>
              <a:rPr lang="en-US" sz="3200" dirty="0">
                <a:solidFill>
                  <a:schemeClr val="tx1"/>
                </a:solidFill>
                <a:latin typeface="Open Sans" panose="020B0606030504020204"/>
              </a:rPr>
              <a:t> y del </a:t>
            </a:r>
            <a:r>
              <a:rPr lang="en-US" sz="3200" dirty="0" err="1">
                <a:solidFill>
                  <a:schemeClr val="tx1"/>
                </a:solidFill>
                <a:latin typeface="Open Sans" panose="020B0606030504020204"/>
              </a:rPr>
              <a:t>diseñador</a:t>
            </a:r>
            <a:r>
              <a:rPr lang="en-US" sz="3200" dirty="0">
                <a:solidFill>
                  <a:schemeClr val="tx1"/>
                </a:solidFill>
                <a:latin typeface="Open Sans" panose="020B0606030504020204"/>
              </a:rPr>
              <a:t> </a:t>
            </a:r>
            <a:r>
              <a:rPr lang="en-US" sz="3200" dirty="0" err="1">
                <a:solidFill>
                  <a:schemeClr val="tx1"/>
                </a:solidFill>
                <a:latin typeface="Open Sans" panose="020B0606030504020204"/>
              </a:rPr>
              <a:t>instruccional</a:t>
            </a:r>
            <a:br>
              <a:rPr lang="en-US" dirty="0"/>
            </a:br>
            <a:endParaRPr lang="en-US" sz="3200" dirty="0">
              <a:solidFill>
                <a:schemeClr val="tx1"/>
              </a:solidFill>
              <a:latin typeface="Open Sans" panose="020B0606030504020204"/>
            </a:endParaRPr>
          </a:p>
        </p:txBody>
      </p:sp>
      <p:pic>
        <p:nvPicPr>
          <p:cNvPr id="4" name="Picture 3">
            <a:extLst>
              <a:ext uri="{FF2B5EF4-FFF2-40B4-BE49-F238E27FC236}">
                <a16:creationId xmlns:a16="http://schemas.microsoft.com/office/drawing/2014/main" id="{0F27E725-1B73-42ED-84E7-CF183C18B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234" y="1371600"/>
            <a:ext cx="4876947" cy="4914900"/>
          </a:xfrm>
          <a:prstGeom prst="rect">
            <a:avLst/>
          </a:prstGeom>
        </p:spPr>
      </p:pic>
    </p:spTree>
    <p:extLst>
      <p:ext uri="{BB962C8B-B14F-4D97-AF65-F5344CB8AC3E}">
        <p14:creationId xmlns:p14="http://schemas.microsoft.com/office/powerpoint/2010/main" val="5838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r_grants_600x57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88" y="1295400"/>
            <a:ext cx="3266660" cy="3130549"/>
          </a:xfrm>
          <a:prstGeom prst="rect">
            <a:avLst/>
          </a:prstGeom>
        </p:spPr>
      </p:pic>
      <p:sp>
        <p:nvSpPr>
          <p:cNvPr id="6" name="Title 5"/>
          <p:cNvSpPr>
            <a:spLocks noGrp="1"/>
          </p:cNvSpPr>
          <p:nvPr>
            <p:ph type="title"/>
          </p:nvPr>
        </p:nvSpPr>
        <p:spPr>
          <a:xfrm>
            <a:off x="457200" y="274638"/>
            <a:ext cx="8229600" cy="879018"/>
          </a:xfrm>
        </p:spPr>
        <p:txBody>
          <a:bodyPr>
            <a:normAutofit/>
          </a:bodyPr>
          <a:lstStyle/>
          <a:p>
            <a:r>
              <a:rPr lang="en-US" sz="3200" dirty="0">
                <a:solidFill>
                  <a:schemeClr val="tx1"/>
                </a:solidFill>
                <a:latin typeface="Open Sans" panose="020B0606030504020204"/>
              </a:rPr>
              <a:t>Una </a:t>
            </a:r>
            <a:r>
              <a:rPr lang="en-US" sz="3200" dirty="0" err="1">
                <a:solidFill>
                  <a:schemeClr val="tx1"/>
                </a:solidFill>
                <a:latin typeface="Open Sans" panose="020B0606030504020204"/>
              </a:rPr>
              <a:t>necesidad</a:t>
            </a:r>
            <a:r>
              <a:rPr lang="en-US" sz="3200" dirty="0">
                <a:solidFill>
                  <a:schemeClr val="tx1"/>
                </a:solidFill>
                <a:latin typeface="Open Sans" panose="020B0606030504020204"/>
              </a:rPr>
              <a:t> fundamental: el </a:t>
            </a:r>
            <a:r>
              <a:rPr lang="en-US" sz="3200" dirty="0" err="1">
                <a:solidFill>
                  <a:schemeClr val="tx1"/>
                </a:solidFill>
                <a:latin typeface="Open Sans" panose="020B0606030504020204"/>
              </a:rPr>
              <a:t>liderazgo</a:t>
            </a:r>
            <a:endParaRPr lang="en-US" sz="3200" dirty="0">
              <a:solidFill>
                <a:schemeClr val="tx1"/>
              </a:solidFill>
              <a:latin typeface="Open Sans" panose="020B0606030504020204"/>
            </a:endParaRPr>
          </a:p>
        </p:txBody>
      </p:sp>
      <p:sp>
        <p:nvSpPr>
          <p:cNvPr id="8" name="TextBox 7"/>
          <p:cNvSpPr txBox="1"/>
          <p:nvPr/>
        </p:nvSpPr>
        <p:spPr>
          <a:xfrm>
            <a:off x="4800600" y="1447800"/>
            <a:ext cx="4038600" cy="2677656"/>
          </a:xfrm>
          <a:prstGeom prst="rect">
            <a:avLst/>
          </a:prstGeom>
          <a:noFill/>
        </p:spPr>
        <p:txBody>
          <a:bodyPr wrap="square" rtlCol="0">
            <a:spAutoFit/>
          </a:bodyPr>
          <a:lstStyle/>
          <a:p>
            <a:r>
              <a:rPr lang="en-US" sz="2400" dirty="0"/>
              <a:t>Los </a:t>
            </a:r>
            <a:r>
              <a:rPr lang="en-US" sz="2400" dirty="0" err="1"/>
              <a:t>líderes</a:t>
            </a:r>
            <a:r>
              <a:rPr lang="en-US" sz="2400" dirty="0"/>
              <a:t> de la </a:t>
            </a:r>
            <a:r>
              <a:rPr lang="en-US" sz="2400" dirty="0" err="1"/>
              <a:t>educación</a:t>
            </a:r>
            <a:r>
              <a:rPr lang="en-US" sz="2400" dirty="0"/>
              <a:t> superior </a:t>
            </a:r>
            <a:r>
              <a:rPr lang="en-US" sz="2400" dirty="0" err="1"/>
              <a:t>necesitan</a:t>
            </a:r>
            <a:r>
              <a:rPr lang="en-US" sz="2400" dirty="0"/>
              <a:t> </a:t>
            </a:r>
            <a:r>
              <a:rPr lang="en-US" sz="2400" dirty="0" err="1"/>
              <a:t>alejarse</a:t>
            </a:r>
            <a:r>
              <a:rPr lang="en-US" sz="2400" dirty="0"/>
              <a:t> de la </a:t>
            </a:r>
            <a:r>
              <a:rPr lang="en-US" sz="2400" dirty="0" err="1"/>
              <a:t>estrategia</a:t>
            </a:r>
            <a:r>
              <a:rPr lang="en-US" sz="2400" dirty="0"/>
              <a:t> </a:t>
            </a:r>
            <a:r>
              <a:rPr lang="en-US" sz="2400" dirty="0" err="1"/>
              <a:t>tradicional</a:t>
            </a:r>
            <a:r>
              <a:rPr lang="en-US" sz="2400" dirty="0"/>
              <a:t> de </a:t>
            </a:r>
            <a:r>
              <a:rPr lang="en-US" sz="2400" dirty="0" err="1"/>
              <a:t>proteger</a:t>
            </a:r>
            <a:r>
              <a:rPr lang="en-US" sz="2400" dirty="0"/>
              <a:t> la </a:t>
            </a:r>
            <a:r>
              <a:rPr lang="en-US" sz="2400" dirty="0" err="1"/>
              <a:t>empresa</a:t>
            </a:r>
            <a:r>
              <a:rPr lang="en-US" sz="2400" dirty="0"/>
              <a:t> </a:t>
            </a:r>
            <a:r>
              <a:rPr lang="en-US" sz="2400" dirty="0" err="1"/>
              <a:t>existente</a:t>
            </a:r>
            <a:r>
              <a:rPr lang="en-US" sz="2400" dirty="0"/>
              <a:t>.  </a:t>
            </a:r>
            <a:r>
              <a:rPr lang="en-US" sz="2400" dirty="0" err="1"/>
              <a:t>En</a:t>
            </a:r>
            <a:r>
              <a:rPr lang="en-US" sz="2400" dirty="0"/>
              <a:t> </a:t>
            </a:r>
            <a:r>
              <a:rPr lang="en-US" sz="2400" dirty="0" err="1"/>
              <a:t>su</a:t>
            </a:r>
            <a:r>
              <a:rPr lang="en-US" sz="2400" dirty="0"/>
              <a:t> </a:t>
            </a:r>
            <a:r>
              <a:rPr lang="en-US" sz="2400" dirty="0" err="1"/>
              <a:t>lugar</a:t>
            </a:r>
            <a:r>
              <a:rPr lang="en-US" sz="2400" dirty="0"/>
              <a:t> </a:t>
            </a:r>
            <a:r>
              <a:rPr lang="en-US" sz="2400" dirty="0" err="1"/>
              <a:t>tienen</a:t>
            </a:r>
            <a:r>
              <a:rPr lang="en-US" sz="2400" dirty="0"/>
              <a:t> que </a:t>
            </a:r>
            <a:r>
              <a:rPr lang="en-US" sz="2400" dirty="0" err="1"/>
              <a:t>aceptar</a:t>
            </a:r>
            <a:r>
              <a:rPr lang="en-US" sz="2400" dirty="0"/>
              <a:t> un </a:t>
            </a:r>
            <a:r>
              <a:rPr lang="en-US" sz="2400" dirty="0" err="1"/>
              <a:t>futuro</a:t>
            </a:r>
            <a:r>
              <a:rPr lang="en-US" sz="2400" dirty="0"/>
              <a:t> que </a:t>
            </a:r>
            <a:r>
              <a:rPr lang="en-US" sz="2400" dirty="0" err="1"/>
              <a:t>abarca</a:t>
            </a:r>
            <a:r>
              <a:rPr lang="en-US" sz="2400" dirty="0"/>
              <a:t> la </a:t>
            </a:r>
            <a:r>
              <a:rPr lang="en-US" sz="2400" dirty="0" err="1"/>
              <a:t>innovación</a:t>
            </a:r>
            <a:r>
              <a:rPr lang="en-US" sz="2400" dirty="0"/>
              <a:t>.</a:t>
            </a:r>
          </a:p>
        </p:txBody>
      </p:sp>
      <p:pic>
        <p:nvPicPr>
          <p:cNvPr id="5" name="Picture 4">
            <a:extLst>
              <a:ext uri="{FF2B5EF4-FFF2-40B4-BE49-F238E27FC236}">
                <a16:creationId xmlns:a16="http://schemas.microsoft.com/office/drawing/2014/main" id="{C3A18081-4E6A-4818-9547-6C79E152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01" y="4648200"/>
            <a:ext cx="8900398" cy="1375907"/>
          </a:xfrm>
          <a:prstGeom prst="rect">
            <a:avLst/>
          </a:prstGeom>
        </p:spPr>
      </p:pic>
    </p:spTree>
    <p:extLst>
      <p:ext uri="{BB962C8B-B14F-4D97-AF65-F5344CB8AC3E}">
        <p14:creationId xmlns:p14="http://schemas.microsoft.com/office/powerpoint/2010/main" val="400711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D6799-8E86-4C1E-A35B-08DEEDAA0710}"/>
              </a:ext>
            </a:extLst>
          </p:cNvPr>
          <p:cNvSpPr>
            <a:spLocks noGrp="1"/>
          </p:cNvSpPr>
          <p:nvPr>
            <p:ph type="title"/>
          </p:nvPr>
        </p:nvSpPr>
        <p:spPr/>
        <p:txBody>
          <a:bodyPr>
            <a:normAutofit/>
          </a:bodyPr>
          <a:lstStyle/>
          <a:p>
            <a:r>
              <a:rPr lang="en-US" sz="3200" dirty="0" err="1">
                <a:solidFill>
                  <a:schemeClr val="tx1"/>
                </a:solidFill>
              </a:rPr>
              <a:t>Bibliografía</a:t>
            </a:r>
            <a:br>
              <a:rPr lang="en-US" sz="3200" dirty="0">
                <a:solidFill>
                  <a:schemeClr val="tx1"/>
                </a:solidFill>
              </a:rPr>
            </a:br>
            <a:endParaRPr lang="en-US" sz="3200" dirty="0">
              <a:solidFill>
                <a:schemeClr val="tx1"/>
              </a:solidFill>
            </a:endParaRPr>
          </a:p>
        </p:txBody>
      </p:sp>
      <p:sp>
        <p:nvSpPr>
          <p:cNvPr id="4" name="Content Placeholder 3">
            <a:extLst>
              <a:ext uri="{FF2B5EF4-FFF2-40B4-BE49-F238E27FC236}">
                <a16:creationId xmlns:a16="http://schemas.microsoft.com/office/drawing/2014/main" id="{300A7B70-C5FF-4218-AD92-78E318BC4681}"/>
              </a:ext>
            </a:extLst>
          </p:cNvPr>
          <p:cNvSpPr>
            <a:spLocks noGrp="1"/>
          </p:cNvSpPr>
          <p:nvPr>
            <p:ph idx="1"/>
          </p:nvPr>
        </p:nvSpPr>
        <p:spPr>
          <a:xfrm>
            <a:off x="533400" y="952500"/>
            <a:ext cx="8229600" cy="4953000"/>
          </a:xfrm>
        </p:spPr>
        <p:txBody>
          <a:bodyPr>
            <a:noAutofit/>
          </a:bodyPr>
          <a:lstStyle/>
          <a:p>
            <a:r>
              <a:rPr lang="en-US" sz="1100" dirty="0" err="1"/>
              <a:t>Calimag</a:t>
            </a:r>
            <a:r>
              <a:rPr lang="en-US" sz="1100" dirty="0"/>
              <a:t>, J. V., Miguel, P. G., Conde, R. S., &amp; Aquino, L. B. (2014). Ubiquitous Learning Environment Using Android Mobile Application. </a:t>
            </a:r>
            <a:r>
              <a:rPr lang="en-US" sz="1100" i="1" dirty="0"/>
              <a:t>International Journal of Research in Engineering &amp; Technology,2</a:t>
            </a:r>
            <a:r>
              <a:rPr lang="en-US" sz="1100" dirty="0"/>
              <a:t>(2).</a:t>
            </a:r>
          </a:p>
          <a:p>
            <a:r>
              <a:rPr lang="en-US" sz="1100" dirty="0" err="1"/>
              <a:t>Dencik</a:t>
            </a:r>
            <a:r>
              <a:rPr lang="en-US" sz="1100" dirty="0"/>
              <a:t>, J., &amp; </a:t>
            </a:r>
            <a:r>
              <a:rPr lang="en-US" sz="1100" dirty="0" err="1"/>
              <a:t>Spee</a:t>
            </a:r>
            <a:r>
              <a:rPr lang="en-US" sz="1100" dirty="0"/>
              <a:t>, R. (2016). </a:t>
            </a:r>
            <a:r>
              <a:rPr lang="en-US" sz="1100" i="1" dirty="0"/>
              <a:t>Global Location Trends</a:t>
            </a:r>
            <a:r>
              <a:rPr lang="en-US" sz="1100" dirty="0"/>
              <a:t>. Somers, NY: IBM Institute for Business Value.</a:t>
            </a:r>
          </a:p>
          <a:p>
            <a:r>
              <a:rPr lang="en-US" sz="1100" dirty="0"/>
              <a:t>Elena, S. (2009). Measuring Skills for 21st Century Learning. </a:t>
            </a:r>
            <a:r>
              <a:rPr lang="en-US" sz="1100" i="1" dirty="0"/>
              <a:t>Phi Delta Kappan,90</a:t>
            </a:r>
            <a:r>
              <a:rPr lang="en-US" sz="1100" dirty="0"/>
              <a:t>(9).</a:t>
            </a:r>
          </a:p>
          <a:p>
            <a:r>
              <a:rPr lang="en-US" sz="1100" dirty="0" err="1"/>
              <a:t>Fekos</a:t>
            </a:r>
            <a:r>
              <a:rPr lang="en-US" sz="1100" dirty="0"/>
              <a:t>, N. (2013, June 10). What is Ubiquitous Learning? Retrieved February 06, 2018, from https://clwb.org/2013/06/10/what-is-ubiquitous-learning/</a:t>
            </a:r>
          </a:p>
          <a:p>
            <a:r>
              <a:rPr lang="en-US" sz="1100" dirty="0"/>
              <a:t>Hwang, G. (2013). </a:t>
            </a:r>
            <a:r>
              <a:rPr lang="en-US" sz="1100" i="1" dirty="0"/>
              <a:t>Research Issues and Application of Mobile and Ubiquitous Learning</a:t>
            </a:r>
            <a:r>
              <a:rPr lang="en-US" sz="1100" dirty="0"/>
              <a:t> [Power Point Slides].</a:t>
            </a:r>
          </a:p>
          <a:p>
            <a:r>
              <a:rPr lang="en-US" sz="1100" dirty="0"/>
              <a:t>Hwang, G. (2014). Definition, framework and research issues of smart learning environments - a context-aware ubiquitous learning perspective. </a:t>
            </a:r>
            <a:r>
              <a:rPr lang="en-US" sz="1100" i="1" dirty="0"/>
              <a:t>Smart Learning Environments,1</a:t>
            </a:r>
            <a:r>
              <a:rPr lang="en-US" sz="1100" dirty="0"/>
              <a:t>(4).</a:t>
            </a:r>
          </a:p>
          <a:p>
            <a:r>
              <a:rPr lang="en-US" sz="1100" dirty="0"/>
              <a:t>King, M., Marshall, A., &amp; </a:t>
            </a:r>
            <a:r>
              <a:rPr lang="en-US" sz="1100" dirty="0" err="1"/>
              <a:t>Zaharchuck</a:t>
            </a:r>
            <a:r>
              <a:rPr lang="en-US" sz="1100" dirty="0"/>
              <a:t>, D. (2015). </a:t>
            </a:r>
            <a:r>
              <a:rPr lang="en-US" sz="1100" i="1" dirty="0"/>
              <a:t>Pursuit of relevance: How higher education remains viable in today's dynamic world</a:t>
            </a:r>
            <a:r>
              <a:rPr lang="en-US" sz="1100" dirty="0"/>
              <a:t>. Somers, NY: IBM Education.</a:t>
            </a:r>
          </a:p>
          <a:p>
            <a:r>
              <a:rPr lang="en-US" sz="1100" dirty="0"/>
              <a:t>King, M., &amp; Marshall, A. (2016). </a:t>
            </a:r>
            <a:r>
              <a:rPr lang="en-US" sz="1100" i="1" dirty="0"/>
              <a:t>Facing the Storm: Navigating the global skills crisis</a:t>
            </a:r>
            <a:r>
              <a:rPr lang="en-US" sz="1100" dirty="0"/>
              <a:t>. Somers, NY: IBM Institute for Business Value.</a:t>
            </a:r>
          </a:p>
          <a:p>
            <a:r>
              <a:rPr lang="en-US" sz="1100" dirty="0" err="1"/>
              <a:t>Kinshuk</a:t>
            </a:r>
            <a:r>
              <a:rPr lang="en-US" sz="1100" dirty="0"/>
              <a:t>, Chen, NS., Cheng, IL. et al. </a:t>
            </a:r>
            <a:r>
              <a:rPr lang="en-US" sz="1100" dirty="0" err="1"/>
              <a:t>Int</a:t>
            </a:r>
            <a:r>
              <a:rPr lang="en-US" sz="1100" dirty="0"/>
              <a:t> J </a:t>
            </a:r>
            <a:r>
              <a:rPr lang="en-US" sz="1100" dirty="0" err="1"/>
              <a:t>Artif</a:t>
            </a:r>
            <a:r>
              <a:rPr lang="en-US" sz="1100" dirty="0"/>
              <a:t> </a:t>
            </a:r>
            <a:r>
              <a:rPr lang="en-US" sz="1100" dirty="0" err="1"/>
              <a:t>Intell</a:t>
            </a:r>
            <a:r>
              <a:rPr lang="en-US" sz="1100" dirty="0"/>
              <a:t> </a:t>
            </a:r>
            <a:r>
              <a:rPr lang="en-US" sz="1100" dirty="0" err="1"/>
              <a:t>Educ</a:t>
            </a:r>
            <a:r>
              <a:rPr lang="en-US" sz="1100" dirty="0"/>
              <a:t> (2016) 26: 561. </a:t>
            </a:r>
            <a:r>
              <a:rPr lang="en-US" sz="1100" dirty="0">
                <a:hlinkClick r:id="rId3"/>
              </a:rPr>
              <a:t>https://doi.org/10.1007/s40593-016-0108-x</a:t>
            </a:r>
            <a:r>
              <a:rPr lang="en-US" sz="1100" dirty="0"/>
              <a:t> </a:t>
            </a:r>
          </a:p>
          <a:p>
            <a:r>
              <a:rPr lang="en-US" sz="1100" dirty="0"/>
              <a:t>McMahon, T. M., Powell, J. E., Hopkins, M., Alcazar, D. E., Miller, L. E., &amp; Collins, L. (2012, April). Social Awareness Tools for Science Research. </a:t>
            </a:r>
            <a:r>
              <a:rPr lang="en-US" sz="1100" i="1" dirty="0"/>
              <a:t>D-Lib Magazine</a:t>
            </a:r>
            <a:r>
              <a:rPr lang="en-US" sz="1100" dirty="0"/>
              <a:t>, </a:t>
            </a:r>
            <a:r>
              <a:rPr lang="en-US" sz="1100" i="1" dirty="0"/>
              <a:t>14</a:t>
            </a:r>
            <a:r>
              <a:rPr lang="en-US" sz="1100" dirty="0"/>
              <a:t>(3/4).</a:t>
            </a:r>
          </a:p>
          <a:p>
            <a:r>
              <a:rPr lang="en-US" sz="1100" dirty="0"/>
              <a:t>Middleton, A. (2015). </a:t>
            </a:r>
            <a:r>
              <a:rPr lang="en-US" sz="1100" i="1" dirty="0"/>
              <a:t>Smart learning: teaching and learning with smartphones and tablets in post-compulsory education</a:t>
            </a:r>
            <a:r>
              <a:rPr lang="en-US" sz="1100" dirty="0"/>
              <a:t>. Sheffield: Media-Enhanced Learning Special Interest Group and Sheffield Hallam University Press.</a:t>
            </a:r>
          </a:p>
          <a:p>
            <a:r>
              <a:rPr lang="en-US" sz="1100" dirty="0"/>
              <a:t>O'Neill, M. (2013). Limitless Learning Creating Adaptable Environments to Support a Changing Campus. </a:t>
            </a:r>
            <a:r>
              <a:rPr lang="en-US" sz="1100" i="1" dirty="0"/>
              <a:t>Planning for Higher Education,4</a:t>
            </a:r>
            <a:r>
              <a:rPr lang="en-US" sz="1100" dirty="0"/>
              <a:t>, 11-27.</a:t>
            </a:r>
          </a:p>
          <a:p>
            <a:r>
              <a:rPr lang="en-US" sz="1050" dirty="0"/>
              <a:t>Pacheco Velázquez, Ernesto (2017). LOST: un </a:t>
            </a:r>
            <a:r>
              <a:rPr lang="en-US" sz="1050" dirty="0" err="1"/>
              <a:t>simulador</a:t>
            </a:r>
            <a:r>
              <a:rPr lang="en-US" sz="1050" dirty="0"/>
              <a:t> para la </a:t>
            </a:r>
            <a:r>
              <a:rPr lang="en-US" sz="1050" dirty="0" err="1"/>
              <a:t>toma</a:t>
            </a:r>
            <a:r>
              <a:rPr lang="en-US" sz="1050" dirty="0"/>
              <a:t> de </a:t>
            </a:r>
            <a:r>
              <a:rPr lang="en-US" sz="1050" dirty="0" err="1"/>
              <a:t>decisiones</a:t>
            </a:r>
            <a:r>
              <a:rPr lang="en-US" sz="1050" dirty="0"/>
              <a:t> </a:t>
            </a:r>
            <a:r>
              <a:rPr lang="en-US" sz="1050" dirty="0" err="1"/>
              <a:t>logísticas</a:t>
            </a:r>
            <a:r>
              <a:rPr lang="en-US" sz="1050" dirty="0"/>
              <a:t>, </a:t>
            </a:r>
            <a:r>
              <a:rPr lang="en-US" sz="1050" dirty="0" err="1"/>
              <a:t>Edubits</a:t>
            </a:r>
            <a:r>
              <a:rPr lang="en-US" sz="1050" dirty="0"/>
              <a:t>. </a:t>
            </a:r>
            <a:r>
              <a:rPr lang="en-US" sz="1050" dirty="0" err="1"/>
              <a:t>Recuperado</a:t>
            </a:r>
            <a:r>
              <a:rPr lang="en-US" sz="1050" dirty="0"/>
              <a:t> de </a:t>
            </a:r>
            <a:r>
              <a:rPr lang="en-US" sz="1050" u="sng" dirty="0">
                <a:hlinkClick r:id="rId4"/>
              </a:rPr>
              <a:t>https://observatorio.itesm.mx/edu-bits-blog/2017/9/11/lost-un-simulador-para-la-toma-de-decisiones-logsticas</a:t>
            </a:r>
            <a:endParaRPr lang="en-US" sz="1050" dirty="0"/>
          </a:p>
          <a:p>
            <a:r>
              <a:rPr lang="en-US" sz="1100" i="1" dirty="0"/>
              <a:t>The 2016 Inside Higher Ed Survey of College &amp; University Admission Directors</a:t>
            </a:r>
            <a:r>
              <a:rPr lang="en-US" sz="1100" dirty="0"/>
              <a:t>. (2016). Inside Higher Ed.</a:t>
            </a:r>
          </a:p>
          <a:p>
            <a:r>
              <a:rPr lang="en-US" sz="1100" dirty="0"/>
              <a:t>Waite, P. (</a:t>
            </a:r>
            <a:r>
              <a:rPr lang="en-US" sz="1100" dirty="0" err="1"/>
              <a:t>n.d.</a:t>
            </a:r>
            <a:r>
              <a:rPr lang="en-US" sz="1100" dirty="0"/>
              <a:t>). </a:t>
            </a:r>
            <a:r>
              <a:rPr lang="en-US" sz="1100" i="1" dirty="0"/>
              <a:t>Smart Primary Practical</a:t>
            </a:r>
            <a:r>
              <a:rPr lang="en-US" sz="1100" dirty="0"/>
              <a:t> [Power Point Slides]. www.smart-learning.co.uk.</a:t>
            </a:r>
          </a:p>
          <a:p>
            <a:r>
              <a:rPr lang="en-US" sz="1100" dirty="0"/>
              <a:t>Weiser, M. (1991). </a:t>
            </a:r>
            <a:r>
              <a:rPr lang="en-US" sz="1100" i="1" dirty="0"/>
              <a:t>The computer for the 21st century</a:t>
            </a:r>
            <a:r>
              <a:rPr lang="en-US" sz="1100" dirty="0"/>
              <a:t> (3rd ed., Vol. 265). Scientific American.</a:t>
            </a:r>
          </a:p>
          <a:p>
            <a:r>
              <a:rPr lang="en-US" sz="1100" dirty="0"/>
              <a:t>Yang, S. J. (2006). Context Aware Ubiquitous Learning Environments for Peer-to-Peer Collaborative Learning. </a:t>
            </a:r>
            <a:r>
              <a:rPr lang="en-US" sz="1100" i="1" dirty="0"/>
              <a:t>Educational Technology and Society,9</a:t>
            </a:r>
            <a:r>
              <a:rPr lang="en-US" sz="1100" dirty="0"/>
              <a:t>(1), 188-201.</a:t>
            </a:r>
          </a:p>
          <a:p>
            <a:r>
              <a:rPr lang="en-US" sz="1100" dirty="0"/>
              <a:t>Zhu, Z., Yu, M., &amp; </a:t>
            </a:r>
            <a:r>
              <a:rPr lang="en-US" sz="1100" dirty="0" err="1"/>
              <a:t>Riezebos</a:t>
            </a:r>
            <a:r>
              <a:rPr lang="en-US" sz="1100" dirty="0"/>
              <a:t>, P. (2016). A research framework of smart education. </a:t>
            </a:r>
            <a:r>
              <a:rPr lang="en-US" sz="1100" i="1" dirty="0"/>
              <a:t>Smart Learning Environments,3</a:t>
            </a:r>
            <a:r>
              <a:rPr lang="en-US" sz="1100" dirty="0"/>
              <a:t>(1). doi:10.1186/s40561-016-0026-2</a:t>
            </a:r>
          </a:p>
        </p:txBody>
      </p:sp>
    </p:spTree>
    <p:extLst>
      <p:ext uri="{BB962C8B-B14F-4D97-AF65-F5344CB8AC3E}">
        <p14:creationId xmlns:p14="http://schemas.microsoft.com/office/powerpoint/2010/main" val="101844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a:t>
            </a:r>
            <a:r>
              <a:rPr lang="en-US" sz="3200" dirty="0" err="1">
                <a:solidFill>
                  <a:schemeClr val="tx1"/>
                </a:solidFill>
                <a:latin typeface="Open Sans" panose="020B0606030504020204"/>
              </a:rPr>
              <a:t>Temas</a:t>
            </a:r>
            <a:r>
              <a:rPr lang="en-US" sz="3200" dirty="0">
                <a:solidFill>
                  <a:schemeClr val="tx1"/>
                </a:solidFill>
                <a:latin typeface="Open Sans" panose="020B0606030504020204"/>
              </a:rPr>
              <a:t> de debate</a:t>
            </a:r>
          </a:p>
        </p:txBody>
      </p:sp>
      <p:sp>
        <p:nvSpPr>
          <p:cNvPr id="5" name="Content Placeholder 4"/>
          <p:cNvSpPr>
            <a:spLocks noGrp="1"/>
          </p:cNvSpPr>
          <p:nvPr>
            <p:ph idx="1"/>
          </p:nvPr>
        </p:nvSpPr>
        <p:spPr/>
        <p:txBody>
          <a:bodyPr>
            <a:normAutofit/>
          </a:bodyPr>
          <a:lstStyle/>
          <a:p>
            <a:pPr lvl="0"/>
            <a:r>
              <a:rPr lang="en-US" dirty="0" err="1"/>
              <a:t>Innovación</a:t>
            </a:r>
            <a:r>
              <a:rPr lang="en-US" dirty="0"/>
              <a:t> </a:t>
            </a:r>
            <a:r>
              <a:rPr lang="en-US" dirty="0" err="1"/>
              <a:t>en</a:t>
            </a:r>
            <a:r>
              <a:rPr lang="en-US" dirty="0"/>
              <a:t> la </a:t>
            </a:r>
            <a:r>
              <a:rPr lang="en-US" dirty="0" err="1"/>
              <a:t>educación</a:t>
            </a:r>
            <a:r>
              <a:rPr lang="en-US" dirty="0"/>
              <a:t> superior</a:t>
            </a:r>
          </a:p>
          <a:p>
            <a:pPr lvl="0"/>
            <a:r>
              <a:rPr lang="en-US" dirty="0" err="1"/>
              <a:t>Análisis</a:t>
            </a:r>
            <a:r>
              <a:rPr lang="en-US" dirty="0"/>
              <a:t> </a:t>
            </a:r>
            <a:r>
              <a:rPr lang="en-US" dirty="0" err="1"/>
              <a:t>ambiental</a:t>
            </a:r>
            <a:endParaRPr lang="en-US" dirty="0"/>
          </a:p>
          <a:p>
            <a:pPr lvl="0"/>
            <a:r>
              <a:rPr lang="en-US" dirty="0"/>
              <a:t>El </a:t>
            </a:r>
            <a:r>
              <a:rPr lang="en-US" dirty="0" err="1"/>
              <a:t>déficit</a:t>
            </a:r>
            <a:r>
              <a:rPr lang="en-US" dirty="0"/>
              <a:t> </a:t>
            </a:r>
            <a:r>
              <a:rPr lang="en-US" dirty="0" err="1"/>
              <a:t>en</a:t>
            </a:r>
            <a:r>
              <a:rPr lang="en-US" dirty="0"/>
              <a:t> las </a:t>
            </a:r>
            <a:r>
              <a:rPr lang="en-US" dirty="0" err="1"/>
              <a:t>cualificaciones</a:t>
            </a:r>
            <a:endParaRPr lang="en-US" dirty="0"/>
          </a:p>
          <a:p>
            <a:pPr lvl="0"/>
            <a:r>
              <a:rPr lang="en-US" dirty="0"/>
              <a:t>Los </a:t>
            </a:r>
            <a:r>
              <a:rPr lang="en-US" dirty="0" err="1"/>
              <a:t>entornos</a:t>
            </a:r>
            <a:r>
              <a:rPr lang="en-US" dirty="0"/>
              <a:t> </a:t>
            </a:r>
            <a:r>
              <a:rPr lang="en-US" dirty="0" err="1"/>
              <a:t>inteligentes</a:t>
            </a:r>
            <a:r>
              <a:rPr lang="en-US" dirty="0"/>
              <a:t> de </a:t>
            </a:r>
            <a:r>
              <a:rPr lang="en-US" dirty="0" err="1"/>
              <a:t>aprendizaje</a:t>
            </a:r>
            <a:r>
              <a:rPr lang="en-US" dirty="0"/>
              <a:t> </a:t>
            </a:r>
          </a:p>
          <a:p>
            <a:pPr lvl="0"/>
            <a:r>
              <a:rPr lang="en-US" dirty="0" err="1"/>
              <a:t>Cambios</a:t>
            </a:r>
            <a:r>
              <a:rPr lang="en-US" dirty="0"/>
              <a:t> </a:t>
            </a:r>
            <a:r>
              <a:rPr lang="en-US" dirty="0" err="1"/>
              <a:t>en</a:t>
            </a:r>
            <a:r>
              <a:rPr lang="en-US" dirty="0"/>
              <a:t> la </a:t>
            </a:r>
            <a:r>
              <a:rPr lang="en-US" dirty="0" err="1"/>
              <a:t>cultura</a:t>
            </a:r>
            <a:r>
              <a:rPr lang="en-US" dirty="0"/>
              <a:t> </a:t>
            </a:r>
            <a:r>
              <a:rPr lang="en-US" dirty="0" err="1"/>
              <a:t>institucional</a:t>
            </a:r>
            <a:r>
              <a:rPr lang="en-US" dirty="0"/>
              <a:t> </a:t>
            </a:r>
          </a:p>
          <a:p>
            <a:pPr marL="0" indent="0">
              <a:lnSpc>
                <a:spcPct val="100000"/>
              </a:lnSpc>
              <a:spcBef>
                <a:spcPts val="0"/>
              </a:spcBef>
              <a:buClr>
                <a:schemeClr val="tx1"/>
              </a:buClr>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Clr>
                <a:schemeClr val="tx1"/>
              </a:buClr>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203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990600"/>
            <a:ext cx="3962400" cy="3352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3200" dirty="0">
              <a:solidFill>
                <a:srgbClr val="6D0303"/>
              </a:solidFill>
              <a:latin typeface="Trebuchet MS" panose="020B0603020202020204" pitchFamily="34" charset="0"/>
            </a:endParaRPr>
          </a:p>
          <a:p>
            <a:pPr algn="r"/>
            <a:endParaRPr lang="en-US" sz="3200" dirty="0">
              <a:solidFill>
                <a:schemeClr val="bg1">
                  <a:lumMod val="50000"/>
                </a:schemeClr>
              </a:solidFill>
              <a:latin typeface="Trebuchet MS" panose="020B0603020202020204" pitchFamily="34" charset="0"/>
            </a:endParaRPr>
          </a:p>
        </p:txBody>
      </p:sp>
      <p:sp>
        <p:nvSpPr>
          <p:cNvPr id="11" name="Rectangle 10"/>
          <p:cNvSpPr/>
          <p:nvPr/>
        </p:nvSpPr>
        <p:spPr>
          <a:xfrm>
            <a:off x="2286000" y="533400"/>
            <a:ext cx="6858000" cy="5943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han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553" y="1828800"/>
            <a:ext cx="5028094" cy="4648200"/>
          </a:xfrm>
          <a:prstGeom prst="rect">
            <a:avLst/>
          </a:prstGeom>
        </p:spPr>
      </p:pic>
      <p:sp>
        <p:nvSpPr>
          <p:cNvPr id="9" name="Title 1"/>
          <p:cNvSpPr txBox="1">
            <a:spLocks/>
          </p:cNvSpPr>
          <p:nvPr/>
        </p:nvSpPr>
        <p:spPr>
          <a:xfrm>
            <a:off x="381000" y="1143000"/>
            <a:ext cx="5181600" cy="3352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latin typeface="Open Sans" panose="020B0606030504020204"/>
              </a:rPr>
              <a:t>¿</a:t>
            </a:r>
            <a:r>
              <a:rPr lang="en-US" sz="3600" dirty="0" err="1">
                <a:latin typeface="Open Sans" panose="020B0606030504020204"/>
              </a:rPr>
              <a:t>Está</a:t>
            </a:r>
            <a:r>
              <a:rPr lang="en-US" sz="3600" dirty="0">
                <a:latin typeface="Open Sans" panose="020B0606030504020204"/>
              </a:rPr>
              <a:t> </a:t>
            </a:r>
            <a:r>
              <a:rPr lang="en-US" sz="3600" dirty="0" err="1">
                <a:latin typeface="Open Sans" panose="020B0606030504020204"/>
              </a:rPr>
              <a:t>lista</a:t>
            </a:r>
            <a:r>
              <a:rPr lang="en-US" sz="3600" dirty="0">
                <a:latin typeface="Open Sans" panose="020B0606030504020204"/>
              </a:rPr>
              <a:t> la </a:t>
            </a:r>
            <a:r>
              <a:rPr lang="en-US" sz="3600" dirty="0" err="1">
                <a:latin typeface="Open Sans" panose="020B0606030504020204"/>
              </a:rPr>
              <a:t>educación</a:t>
            </a:r>
            <a:r>
              <a:rPr lang="en-US" sz="3600" dirty="0">
                <a:latin typeface="Open Sans" panose="020B0606030504020204"/>
              </a:rPr>
              <a:t> superior para </a:t>
            </a:r>
            <a:r>
              <a:rPr lang="en-US" sz="3600" dirty="0" err="1">
                <a:latin typeface="Open Sans" panose="020B0606030504020204"/>
              </a:rPr>
              <a:t>avanzar</a:t>
            </a:r>
            <a:r>
              <a:rPr lang="en-US" sz="3600" dirty="0">
                <a:latin typeface="Open Sans" panose="020B0606030504020204"/>
              </a:rPr>
              <a:t> con las </a:t>
            </a:r>
            <a:r>
              <a:rPr lang="en-US" sz="3600" dirty="0" err="1">
                <a:latin typeface="Open Sans" panose="020B0606030504020204"/>
              </a:rPr>
              <a:t>innovaciones</a:t>
            </a:r>
            <a:r>
              <a:rPr lang="en-US" sz="3600" dirty="0">
                <a:latin typeface="Open Sans" panose="020B0606030504020204"/>
              </a:rPr>
              <a:t> de la </a:t>
            </a:r>
            <a:r>
              <a:rPr lang="en-US" sz="3600" dirty="0" err="1">
                <a:latin typeface="Open Sans" panose="020B0606030504020204"/>
              </a:rPr>
              <a:t>actualidad</a:t>
            </a:r>
            <a:r>
              <a:rPr lang="en-US" sz="3600" dirty="0">
                <a:latin typeface="Open Sans" panose="020B0606030504020204"/>
              </a:rPr>
              <a:t>?</a:t>
            </a:r>
          </a:p>
          <a:p>
            <a:pPr algn="r"/>
            <a:endParaRPr lang="en-US" sz="3200" dirty="0">
              <a:solidFill>
                <a:schemeClr val="bg1">
                  <a:lumMod val="50000"/>
                </a:schemeClr>
              </a:solidFill>
              <a:latin typeface="Open Sans"/>
            </a:endParaRPr>
          </a:p>
        </p:txBody>
      </p:sp>
      <p:pic>
        <p:nvPicPr>
          <p:cNvPr id="10" name="Picture 9" descr="tech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04" y="3810000"/>
            <a:ext cx="4771696" cy="2399639"/>
          </a:xfrm>
          <a:prstGeom prst="rect">
            <a:avLst/>
          </a:prstGeom>
        </p:spPr>
      </p:pic>
      <p:sp>
        <p:nvSpPr>
          <p:cNvPr id="12" name="Rectangle 11"/>
          <p:cNvSpPr/>
          <p:nvPr/>
        </p:nvSpPr>
        <p:spPr>
          <a:xfrm>
            <a:off x="381000" y="3581400"/>
            <a:ext cx="1447800" cy="685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95800" y="4191000"/>
            <a:ext cx="1018029" cy="46874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nstitut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95400"/>
            <a:ext cx="912861" cy="711600"/>
          </a:xfrm>
          <a:prstGeom prst="rect">
            <a:avLst/>
          </a:prstGeom>
        </p:spPr>
      </p:pic>
    </p:spTree>
    <p:extLst>
      <p:ext uri="{BB962C8B-B14F-4D97-AF65-F5344CB8AC3E}">
        <p14:creationId xmlns:p14="http://schemas.microsoft.com/office/powerpoint/2010/main" val="239953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0" y="457200"/>
            <a:ext cx="6858000" cy="5943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han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828800"/>
            <a:ext cx="5028094" cy="4648200"/>
          </a:xfrm>
          <a:prstGeom prst="rect">
            <a:avLst/>
          </a:prstGeom>
        </p:spPr>
      </p:pic>
      <p:pic>
        <p:nvPicPr>
          <p:cNvPr id="9" name="Picture 8" descr="grad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219200"/>
            <a:ext cx="977659" cy="762000"/>
          </a:xfrm>
          <a:prstGeom prst="rect">
            <a:avLst/>
          </a:prstGeom>
        </p:spPr>
      </p:pic>
      <p:sp>
        <p:nvSpPr>
          <p:cNvPr id="2" name="TextBox 1"/>
          <p:cNvSpPr txBox="1"/>
          <p:nvPr/>
        </p:nvSpPr>
        <p:spPr>
          <a:xfrm>
            <a:off x="381000" y="990600"/>
            <a:ext cx="5029200" cy="2339102"/>
          </a:xfrm>
          <a:prstGeom prst="rect">
            <a:avLst/>
          </a:prstGeom>
          <a:noFill/>
        </p:spPr>
        <p:txBody>
          <a:bodyPr wrap="square" rtlCol="0">
            <a:spAutoFit/>
          </a:bodyPr>
          <a:lstStyle/>
          <a:p>
            <a:r>
              <a:rPr lang="en-US" b="1" dirty="0"/>
              <a:t> </a:t>
            </a:r>
            <a:endParaRPr lang="en-US" dirty="0"/>
          </a:p>
          <a:p>
            <a:r>
              <a:rPr lang="en-US" sz="3200" dirty="0">
                <a:latin typeface="Open Sans" panose="020B0606030504020204"/>
              </a:rPr>
              <a:t>¿</a:t>
            </a:r>
            <a:r>
              <a:rPr lang="en-US" sz="3200" dirty="0" err="1">
                <a:latin typeface="Open Sans" panose="020B0606030504020204"/>
              </a:rPr>
              <a:t>Están</a:t>
            </a:r>
            <a:r>
              <a:rPr lang="en-US" sz="3200" dirty="0">
                <a:latin typeface="Open Sans" panose="020B0606030504020204"/>
              </a:rPr>
              <a:t> </a:t>
            </a:r>
            <a:r>
              <a:rPr lang="en-US" sz="3200" dirty="0" err="1">
                <a:latin typeface="Open Sans" panose="020B0606030504020204"/>
              </a:rPr>
              <a:t>listos</a:t>
            </a:r>
            <a:r>
              <a:rPr lang="en-US" sz="3200" dirty="0">
                <a:latin typeface="Open Sans" panose="020B0606030504020204"/>
              </a:rPr>
              <a:t> </a:t>
            </a:r>
            <a:r>
              <a:rPr lang="en-US" sz="3200" dirty="0" err="1">
                <a:latin typeface="Open Sans" panose="020B0606030504020204"/>
              </a:rPr>
              <a:t>los</a:t>
            </a:r>
            <a:r>
              <a:rPr lang="en-US" sz="3200" dirty="0">
                <a:latin typeface="Open Sans" panose="020B0606030504020204"/>
              </a:rPr>
              <a:t> </a:t>
            </a:r>
            <a:r>
              <a:rPr lang="en-US" sz="3200" dirty="0" err="1">
                <a:latin typeface="Open Sans" panose="020B0606030504020204"/>
              </a:rPr>
              <a:t>estudiantes</a:t>
            </a:r>
            <a:r>
              <a:rPr lang="en-US" sz="3200" dirty="0">
                <a:latin typeface="Open Sans" panose="020B0606030504020204"/>
              </a:rPr>
              <a:t> para la </a:t>
            </a:r>
            <a:r>
              <a:rPr lang="en-US" sz="3200" dirty="0" err="1">
                <a:latin typeface="Open Sans" panose="020B0606030504020204"/>
              </a:rPr>
              <a:t>fuerza</a:t>
            </a:r>
            <a:r>
              <a:rPr lang="en-US" sz="3200" dirty="0">
                <a:latin typeface="Open Sans" panose="020B0606030504020204"/>
              </a:rPr>
              <a:t> de </a:t>
            </a:r>
            <a:r>
              <a:rPr lang="en-US" sz="3200" dirty="0" err="1">
                <a:latin typeface="Open Sans" panose="020B0606030504020204"/>
              </a:rPr>
              <a:t>trabajo</a:t>
            </a:r>
            <a:r>
              <a:rPr lang="en-US" sz="3200" dirty="0">
                <a:latin typeface="Open Sans" panose="020B0606030504020204"/>
              </a:rPr>
              <a:t>?</a:t>
            </a:r>
          </a:p>
          <a:p>
            <a:pPr algn="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997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ude on cl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2230120" cy="4724399"/>
          </a:xfrm>
          <a:prstGeom prst="rect">
            <a:avLst/>
          </a:prstGeom>
        </p:spPr>
      </p:pic>
      <p:pic>
        <p:nvPicPr>
          <p:cNvPr id="8" name="Picture 7" descr="other side of cliff.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374" y="2457069"/>
            <a:ext cx="2657626" cy="3810000"/>
          </a:xfrm>
          <a:prstGeom prst="rect">
            <a:avLst/>
          </a:prstGeom>
        </p:spPr>
      </p:pic>
      <p:sp>
        <p:nvSpPr>
          <p:cNvPr id="10" name="TextBox 9"/>
          <p:cNvSpPr txBox="1"/>
          <p:nvPr/>
        </p:nvSpPr>
        <p:spPr>
          <a:xfrm>
            <a:off x="2011680" y="1670828"/>
            <a:ext cx="45720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Open Sans" panose="020B0606030504020204"/>
              </a:rPr>
              <a:t>Los </a:t>
            </a:r>
            <a:r>
              <a:rPr lang="en-US" b="1" dirty="0" err="1">
                <a:latin typeface="Open Sans" panose="020B0606030504020204"/>
              </a:rPr>
              <a:t>empleadores</a:t>
            </a:r>
            <a:r>
              <a:rPr lang="en-US" b="1" dirty="0">
                <a:latin typeface="Open Sans" panose="020B0606030504020204"/>
              </a:rPr>
              <a:t> </a:t>
            </a:r>
            <a:r>
              <a:rPr lang="en-US" b="1" dirty="0" err="1">
                <a:latin typeface="Open Sans" panose="020B0606030504020204"/>
              </a:rPr>
              <a:t>clasifican</a:t>
            </a:r>
            <a:r>
              <a:rPr lang="en-US" b="1" dirty="0">
                <a:latin typeface="Open Sans" panose="020B0606030504020204"/>
              </a:rPr>
              <a:t> a </a:t>
            </a:r>
            <a:r>
              <a:rPr lang="en-US" b="1" dirty="0" err="1">
                <a:latin typeface="Open Sans" panose="020B0606030504020204"/>
              </a:rPr>
              <a:t>los</a:t>
            </a:r>
            <a:r>
              <a:rPr lang="en-US" b="1" dirty="0">
                <a:latin typeface="Open Sans" panose="020B0606030504020204"/>
              </a:rPr>
              <a:t> </a:t>
            </a:r>
            <a:r>
              <a:rPr lang="en-US" b="1" dirty="0" err="1">
                <a:latin typeface="Open Sans" panose="020B0606030504020204"/>
              </a:rPr>
              <a:t>estudiantes</a:t>
            </a:r>
            <a:r>
              <a:rPr lang="en-US" b="1" dirty="0">
                <a:latin typeface="Open Sans" panose="020B0606030504020204"/>
              </a:rPr>
              <a:t> de forma inferior a </a:t>
            </a:r>
            <a:r>
              <a:rPr lang="en-US" b="1" dirty="0" err="1">
                <a:latin typeface="Open Sans" panose="020B0606030504020204"/>
              </a:rPr>
              <a:t>cómo</a:t>
            </a:r>
            <a:r>
              <a:rPr lang="en-US" b="1" dirty="0">
                <a:latin typeface="Open Sans" panose="020B0606030504020204"/>
              </a:rPr>
              <a:t> se </a:t>
            </a:r>
            <a:r>
              <a:rPr lang="en-US" b="1" dirty="0" err="1">
                <a:latin typeface="Open Sans" panose="020B0606030504020204"/>
              </a:rPr>
              <a:t>clasifican</a:t>
            </a:r>
            <a:r>
              <a:rPr lang="en-US" b="1" dirty="0">
                <a:latin typeface="Open Sans" panose="020B0606030504020204"/>
              </a:rPr>
              <a:t> </a:t>
            </a:r>
            <a:r>
              <a:rPr lang="en-US" b="1" dirty="0" err="1">
                <a:latin typeface="Open Sans" panose="020B0606030504020204"/>
              </a:rPr>
              <a:t>ellos</a:t>
            </a:r>
            <a:r>
              <a:rPr lang="en-US" b="1" dirty="0">
                <a:latin typeface="Open Sans" panose="020B0606030504020204"/>
              </a:rPr>
              <a:t> </a:t>
            </a:r>
            <a:r>
              <a:rPr lang="en-US" b="1" dirty="0" err="1">
                <a:latin typeface="Open Sans" panose="020B0606030504020204"/>
              </a:rPr>
              <a:t>mismos</a:t>
            </a:r>
            <a:r>
              <a:rPr lang="en-US" b="1" dirty="0">
                <a:latin typeface="Open Sans" panose="020B0606030504020204"/>
              </a:rPr>
              <a:t>.</a:t>
            </a:r>
          </a:p>
          <a:p>
            <a:pPr marL="285750" indent="-285750">
              <a:buFont typeface="Arial" panose="020B0604020202020204" pitchFamily="34" charset="0"/>
              <a:buChar char="•"/>
            </a:pPr>
            <a:endParaRPr lang="en-US" b="1" dirty="0">
              <a:latin typeface="Open Sans" panose="020B0606030504020204"/>
            </a:endParaRPr>
          </a:p>
          <a:p>
            <a:pPr marL="285750" indent="-285750">
              <a:buFont typeface="Arial" panose="020B0604020202020204" pitchFamily="34" charset="0"/>
              <a:buChar char="•"/>
            </a:pPr>
            <a:r>
              <a:rPr lang="en-US" b="1" dirty="0">
                <a:latin typeface="Open Sans" panose="020B0606030504020204"/>
              </a:rPr>
              <a:t>Los </a:t>
            </a:r>
            <a:r>
              <a:rPr lang="en-US" b="1" dirty="0" err="1">
                <a:latin typeface="Open Sans" panose="020B0606030504020204"/>
              </a:rPr>
              <a:t>graduados</a:t>
            </a:r>
            <a:r>
              <a:rPr lang="en-US" b="1" dirty="0">
                <a:latin typeface="Open Sans" panose="020B0606030504020204"/>
              </a:rPr>
              <a:t> </a:t>
            </a:r>
            <a:r>
              <a:rPr lang="en-US" b="1" dirty="0" err="1">
                <a:latin typeface="Open Sans" panose="020B0606030504020204"/>
              </a:rPr>
              <a:t>tienen</a:t>
            </a:r>
            <a:r>
              <a:rPr lang="en-US" b="1" dirty="0">
                <a:latin typeface="Open Sans" panose="020B0606030504020204"/>
              </a:rPr>
              <a:t> </a:t>
            </a:r>
            <a:r>
              <a:rPr lang="en-US" b="1" dirty="0" err="1">
                <a:latin typeface="Open Sans" panose="020B0606030504020204"/>
              </a:rPr>
              <a:t>menos</a:t>
            </a:r>
            <a:r>
              <a:rPr lang="en-US" b="1" dirty="0">
                <a:latin typeface="Open Sans" panose="020B0606030504020204"/>
              </a:rPr>
              <a:t> </a:t>
            </a:r>
            <a:r>
              <a:rPr lang="en-US" b="1" dirty="0" err="1">
                <a:latin typeface="Open Sans" panose="020B0606030504020204"/>
              </a:rPr>
              <a:t>habilidades</a:t>
            </a:r>
            <a:r>
              <a:rPr lang="en-US" b="1" dirty="0">
                <a:latin typeface="Open Sans" panose="020B0606030504020204"/>
              </a:rPr>
              <a:t> y </a:t>
            </a:r>
            <a:r>
              <a:rPr lang="en-US" b="1" dirty="0" err="1">
                <a:latin typeface="Open Sans" panose="020B0606030504020204"/>
              </a:rPr>
              <a:t>menos</a:t>
            </a:r>
            <a:r>
              <a:rPr lang="en-US" b="1" dirty="0">
                <a:latin typeface="Open Sans" panose="020B0606030504020204"/>
              </a:rPr>
              <a:t> </a:t>
            </a:r>
            <a:r>
              <a:rPr lang="en-US" b="1" dirty="0" err="1">
                <a:latin typeface="Open Sans" panose="020B0606030504020204"/>
              </a:rPr>
              <a:t>experiencia</a:t>
            </a:r>
            <a:r>
              <a:rPr lang="en-US" b="1" dirty="0">
                <a:latin typeface="Open Sans" panose="020B0606030504020204"/>
              </a:rPr>
              <a:t> que </a:t>
            </a:r>
            <a:r>
              <a:rPr lang="en-US" b="1" dirty="0" err="1">
                <a:latin typeface="Open Sans" panose="020B0606030504020204"/>
              </a:rPr>
              <a:t>los</a:t>
            </a:r>
            <a:r>
              <a:rPr lang="en-US" b="1" dirty="0">
                <a:latin typeface="Open Sans" panose="020B0606030504020204"/>
              </a:rPr>
              <a:t> </a:t>
            </a:r>
            <a:r>
              <a:rPr lang="en-US" b="1" dirty="0" err="1">
                <a:latin typeface="Open Sans" panose="020B0606030504020204"/>
              </a:rPr>
              <a:t>trabajadores</a:t>
            </a:r>
            <a:r>
              <a:rPr lang="en-US" b="1" dirty="0">
                <a:latin typeface="Open Sans" panose="020B0606030504020204"/>
              </a:rPr>
              <a:t> </a:t>
            </a:r>
            <a:r>
              <a:rPr lang="en-US" b="1" dirty="0" err="1">
                <a:latin typeface="Open Sans" panose="020B0606030504020204"/>
              </a:rPr>
              <a:t>típicos</a:t>
            </a:r>
            <a:r>
              <a:rPr lang="en-US" b="1" dirty="0">
                <a:latin typeface="Open Sans" panose="020B0606030504020204"/>
              </a:rPr>
              <a:t>.</a:t>
            </a:r>
          </a:p>
          <a:p>
            <a:endParaRPr lang="en-US" b="1" dirty="0">
              <a:latin typeface="Open Sans" panose="020B0606030504020204"/>
            </a:endParaRPr>
          </a:p>
          <a:p>
            <a:pPr marL="285750" indent="-285750">
              <a:buFont typeface="Arial" panose="020B0604020202020204" pitchFamily="34" charset="0"/>
              <a:buChar char="•"/>
            </a:pPr>
            <a:r>
              <a:rPr lang="en-US" b="1" i="1" dirty="0">
                <a:latin typeface="Open Sans" panose="020B0606030504020204"/>
              </a:rPr>
              <a:t>“El </a:t>
            </a:r>
            <a:r>
              <a:rPr lang="en-US" b="1" i="1" dirty="0" err="1">
                <a:latin typeface="Open Sans" panose="020B0606030504020204"/>
              </a:rPr>
              <a:t>entorno</a:t>
            </a:r>
            <a:r>
              <a:rPr lang="en-US" b="1" i="1" dirty="0">
                <a:latin typeface="Open Sans" panose="020B0606030504020204"/>
              </a:rPr>
              <a:t> </a:t>
            </a:r>
            <a:r>
              <a:rPr lang="en-US" b="1" i="1" dirty="0" err="1">
                <a:latin typeface="Open Sans" panose="020B0606030504020204"/>
              </a:rPr>
              <a:t>inteligente</a:t>
            </a:r>
            <a:r>
              <a:rPr lang="en-US" b="1" i="1" dirty="0">
                <a:latin typeface="Open Sans" panose="020B0606030504020204"/>
              </a:rPr>
              <a:t> de </a:t>
            </a:r>
            <a:r>
              <a:rPr lang="en-US" b="1" i="1" dirty="0" err="1">
                <a:latin typeface="Open Sans" panose="020B0606030504020204"/>
              </a:rPr>
              <a:t>aprendizaje</a:t>
            </a:r>
            <a:r>
              <a:rPr lang="en-US" b="1" i="1" dirty="0">
                <a:latin typeface="Open Sans" panose="020B0606030504020204"/>
              </a:rPr>
              <a:t> se </a:t>
            </a:r>
            <a:r>
              <a:rPr lang="en-US" b="1" i="1" dirty="0" err="1">
                <a:latin typeface="Open Sans" panose="020B0606030504020204"/>
              </a:rPr>
              <a:t>convierte</a:t>
            </a:r>
            <a:r>
              <a:rPr lang="en-US" b="1" i="1" dirty="0">
                <a:latin typeface="Open Sans" panose="020B0606030504020204"/>
              </a:rPr>
              <a:t> </a:t>
            </a:r>
            <a:r>
              <a:rPr lang="en-US" b="1" i="1" dirty="0" err="1">
                <a:latin typeface="Open Sans" panose="020B0606030504020204"/>
              </a:rPr>
              <a:t>en</a:t>
            </a:r>
            <a:r>
              <a:rPr lang="en-US" b="1" i="1" dirty="0">
                <a:latin typeface="Open Sans" panose="020B0606030504020204"/>
              </a:rPr>
              <a:t> </a:t>
            </a:r>
            <a:r>
              <a:rPr lang="en-US" b="1" i="1" dirty="0" err="1">
                <a:latin typeface="Open Sans" panose="020B0606030504020204"/>
              </a:rPr>
              <a:t>consejero</a:t>
            </a:r>
            <a:r>
              <a:rPr lang="en-US" b="1" i="1" dirty="0">
                <a:latin typeface="Open Sans" panose="020B0606030504020204"/>
              </a:rPr>
              <a:t> </a:t>
            </a:r>
            <a:r>
              <a:rPr lang="en-US" b="1" i="1" dirty="0" err="1">
                <a:latin typeface="Open Sans" panose="020B0606030504020204"/>
              </a:rPr>
              <a:t>confiable</a:t>
            </a:r>
            <a:r>
              <a:rPr lang="en-US" b="1" i="1" dirty="0">
                <a:latin typeface="Open Sans" panose="020B0606030504020204"/>
              </a:rPr>
              <a:t>.”</a:t>
            </a:r>
            <a:endParaRPr lang="en-US" i="1" dirty="0">
              <a:latin typeface="Open Sans" panose="020B0606030504020204"/>
            </a:endParaRPr>
          </a:p>
          <a:p>
            <a:pPr marL="285750" indent="-285750">
              <a:buFont typeface="Arial" panose="020B0604020202020204" pitchFamily="34" charset="0"/>
              <a:buChar char="•"/>
            </a:pPr>
            <a:endParaRPr lang="en-US" b="1" dirty="0">
              <a:latin typeface="Open Sans" panose="020B0606030504020204"/>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lou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080" y="4932557"/>
            <a:ext cx="1143000" cy="687823"/>
          </a:xfrm>
          <a:prstGeom prst="rect">
            <a:avLst/>
          </a:prstGeom>
        </p:spPr>
      </p:pic>
      <p:pic>
        <p:nvPicPr>
          <p:cNvPr id="6" name="Picture 5" descr="puter.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680" y="4604556"/>
            <a:ext cx="990600" cy="775659"/>
          </a:xfrm>
          <a:prstGeom prst="rect">
            <a:avLst/>
          </a:prstGeom>
        </p:spPr>
      </p:pic>
      <p:pic>
        <p:nvPicPr>
          <p:cNvPr id="11" name="Picture 10" descr="grads.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5160" y="4742896"/>
            <a:ext cx="990600" cy="772085"/>
          </a:xfrm>
          <a:prstGeom prst="rect">
            <a:avLst/>
          </a:prstGeom>
        </p:spPr>
      </p:pic>
      <p:pic>
        <p:nvPicPr>
          <p:cNvPr id="2" name="Picture 1" descr="book.tif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2790" y="5095578"/>
            <a:ext cx="685800" cy="459486"/>
          </a:xfrm>
          <a:prstGeom prst="rect">
            <a:avLst/>
          </a:prstGeom>
        </p:spPr>
      </p:pic>
      <p:pic>
        <p:nvPicPr>
          <p:cNvPr id="3" name="Picture 2" descr="office .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0192" y="1524000"/>
            <a:ext cx="1483808" cy="1140883"/>
          </a:xfrm>
          <a:prstGeom prst="rect">
            <a:avLst/>
          </a:prstGeom>
        </p:spPr>
      </p:pic>
      <p:sp>
        <p:nvSpPr>
          <p:cNvPr id="16" name="Text Placeholder 15"/>
          <p:cNvSpPr>
            <a:spLocks noGrp="1"/>
          </p:cNvSpPr>
          <p:nvPr>
            <p:ph type="body" sz="quarter" idx="11"/>
          </p:nvPr>
        </p:nvSpPr>
        <p:spPr>
          <a:xfrm>
            <a:off x="0" y="533400"/>
            <a:ext cx="9144000" cy="685800"/>
          </a:xfrm>
        </p:spPr>
        <p:txBody>
          <a:bodyPr>
            <a:noAutofit/>
          </a:bodyPr>
          <a:lstStyle/>
          <a:p>
            <a:pPr algn="ctr"/>
            <a:r>
              <a:rPr lang="en-US" dirty="0"/>
              <a:t>La </a:t>
            </a:r>
            <a:r>
              <a:rPr lang="en-US" dirty="0" err="1"/>
              <a:t>desconexión</a:t>
            </a:r>
            <a:r>
              <a:rPr lang="en-US" dirty="0"/>
              <a:t> entre las </a:t>
            </a:r>
            <a:r>
              <a:rPr lang="en-US" dirty="0" err="1"/>
              <a:t>percepciones</a:t>
            </a:r>
            <a:r>
              <a:rPr lang="en-US" dirty="0"/>
              <a:t> de </a:t>
            </a:r>
            <a:r>
              <a:rPr lang="en-US" dirty="0" err="1"/>
              <a:t>los</a:t>
            </a:r>
            <a:r>
              <a:rPr lang="en-US" dirty="0"/>
              <a:t> </a:t>
            </a:r>
            <a:r>
              <a:rPr lang="en-US" dirty="0" err="1"/>
              <a:t>estudiantes</a:t>
            </a:r>
            <a:r>
              <a:rPr lang="en-US" dirty="0"/>
              <a:t> y de </a:t>
            </a:r>
            <a:r>
              <a:rPr lang="en-US" dirty="0" err="1"/>
              <a:t>los</a:t>
            </a:r>
            <a:r>
              <a:rPr lang="en-US" dirty="0"/>
              <a:t> </a:t>
            </a:r>
            <a:r>
              <a:rPr lang="en-US" dirty="0" err="1"/>
              <a:t>empleadores</a:t>
            </a:r>
            <a:endParaRPr lang="en-US" dirty="0"/>
          </a:p>
          <a:p>
            <a:pPr algn="ctr"/>
            <a:endParaRPr lang="en-US" sz="3200" dirty="0">
              <a:solidFill>
                <a:schemeClr val="tx1"/>
              </a:solidFill>
              <a:latin typeface="Open Sans" panose="020B0606030504020204"/>
            </a:endParaRPr>
          </a:p>
        </p:txBody>
      </p:sp>
    </p:spTree>
    <p:extLst>
      <p:ext uri="{BB962C8B-B14F-4D97-AF65-F5344CB8AC3E}">
        <p14:creationId xmlns:p14="http://schemas.microsoft.com/office/powerpoint/2010/main" val="126503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609600"/>
            <a:ext cx="8839200" cy="523220"/>
          </a:xfrm>
          <a:prstGeom prst="rect">
            <a:avLst/>
          </a:prstGeom>
          <a:noFill/>
        </p:spPr>
        <p:txBody>
          <a:bodyPr wrap="square" rtlCol="0">
            <a:spAutoFit/>
          </a:bodyPr>
          <a:lstStyle/>
          <a:p>
            <a:pPr algn="ctr"/>
            <a:r>
              <a:rPr lang="en-US" sz="2800"/>
              <a:t> </a:t>
            </a:r>
            <a:r>
              <a:rPr lang="en-US" sz="2800" b="1"/>
              <a:t>La redefinición de los modelos de aprendizaje</a:t>
            </a:r>
            <a:endParaRPr lang="en-US" sz="2800" b="1" dirty="0"/>
          </a:p>
        </p:txBody>
      </p:sp>
      <p:pic>
        <p:nvPicPr>
          <p:cNvPr id="3" name="Picture 2">
            <a:extLst>
              <a:ext uri="{FF2B5EF4-FFF2-40B4-BE49-F238E27FC236}">
                <a16:creationId xmlns:a16="http://schemas.microsoft.com/office/drawing/2014/main" id="{9B38F0D9-DEB8-4C6F-8B68-16FB6E6EE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885" y="2461011"/>
            <a:ext cx="2281771" cy="3738563"/>
          </a:xfrm>
          <a:prstGeom prst="rect">
            <a:avLst/>
          </a:prstGeom>
        </p:spPr>
      </p:pic>
      <p:pic>
        <p:nvPicPr>
          <p:cNvPr id="7" name="Picture 6">
            <a:extLst>
              <a:ext uri="{FF2B5EF4-FFF2-40B4-BE49-F238E27FC236}">
                <a16:creationId xmlns:a16="http://schemas.microsoft.com/office/drawing/2014/main" id="{7E3711DF-75EE-4443-9A66-04660A483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844" y="2290246"/>
            <a:ext cx="2525991" cy="3998119"/>
          </a:xfrm>
          <a:prstGeom prst="rect">
            <a:avLst/>
          </a:prstGeom>
        </p:spPr>
      </p:pic>
      <p:sp>
        <p:nvSpPr>
          <p:cNvPr id="10" name="TextBox 9">
            <a:extLst>
              <a:ext uri="{FF2B5EF4-FFF2-40B4-BE49-F238E27FC236}">
                <a16:creationId xmlns:a16="http://schemas.microsoft.com/office/drawing/2014/main" id="{F365202C-E0B9-4BD8-B5A1-7D9C25F63441}"/>
              </a:ext>
            </a:extLst>
          </p:cNvPr>
          <p:cNvSpPr txBox="1"/>
          <p:nvPr/>
        </p:nvSpPr>
        <p:spPr>
          <a:xfrm>
            <a:off x="473806" y="1844509"/>
            <a:ext cx="3657600" cy="923330"/>
          </a:xfrm>
          <a:prstGeom prst="rect">
            <a:avLst/>
          </a:prstGeom>
          <a:noFill/>
        </p:spPr>
        <p:txBody>
          <a:bodyPr wrap="square" rtlCol="0">
            <a:spAutoFit/>
          </a:bodyPr>
          <a:lstStyle/>
          <a:p>
            <a:pPr algn="ctr"/>
            <a:r>
              <a:rPr lang="en-US" dirty="0" err="1"/>
              <a:t>Modelo</a:t>
            </a:r>
            <a:r>
              <a:rPr lang="en-US" dirty="0"/>
              <a:t> de </a:t>
            </a:r>
            <a:r>
              <a:rPr lang="en-US" dirty="0" err="1"/>
              <a:t>aprendizaje</a:t>
            </a:r>
            <a:r>
              <a:rPr lang="en-US" dirty="0"/>
              <a:t> </a:t>
            </a:r>
            <a:r>
              <a:rPr lang="en-US" dirty="0" err="1"/>
              <a:t>tradicional</a:t>
            </a:r>
            <a:r>
              <a:rPr lang="en-US" dirty="0"/>
              <a:t> </a:t>
            </a:r>
            <a:r>
              <a:rPr lang="en-US" dirty="0" err="1"/>
              <a:t>iniciado</a:t>
            </a:r>
            <a:r>
              <a:rPr lang="en-US" dirty="0"/>
              <a:t> </a:t>
            </a:r>
            <a:r>
              <a:rPr lang="en-US" dirty="0" err="1"/>
              <a:t>por</a:t>
            </a:r>
            <a:r>
              <a:rPr lang="en-US" dirty="0"/>
              <a:t> la </a:t>
            </a:r>
            <a:r>
              <a:rPr lang="en-US" dirty="0" err="1"/>
              <a:t>organización</a:t>
            </a:r>
            <a:endParaRPr lang="en-US" dirty="0"/>
          </a:p>
          <a:p>
            <a:endParaRPr lang="en-US" dirty="0"/>
          </a:p>
        </p:txBody>
      </p:sp>
      <p:sp>
        <p:nvSpPr>
          <p:cNvPr id="11" name="TextBox 10">
            <a:extLst>
              <a:ext uri="{FF2B5EF4-FFF2-40B4-BE49-F238E27FC236}">
                <a16:creationId xmlns:a16="http://schemas.microsoft.com/office/drawing/2014/main" id="{7C784AA1-3668-4BCB-B609-AF2845FFC2ED}"/>
              </a:ext>
            </a:extLst>
          </p:cNvPr>
          <p:cNvSpPr txBox="1"/>
          <p:nvPr/>
        </p:nvSpPr>
        <p:spPr>
          <a:xfrm>
            <a:off x="5161384" y="1870197"/>
            <a:ext cx="4085254" cy="646331"/>
          </a:xfrm>
          <a:prstGeom prst="rect">
            <a:avLst/>
          </a:prstGeom>
          <a:noFill/>
        </p:spPr>
        <p:txBody>
          <a:bodyPr wrap="square" rtlCol="0">
            <a:spAutoFit/>
          </a:bodyPr>
          <a:lstStyle/>
          <a:p>
            <a:r>
              <a:rPr lang="en-US" dirty="0" err="1"/>
              <a:t>Modelo</a:t>
            </a:r>
            <a:r>
              <a:rPr lang="en-US" dirty="0"/>
              <a:t> de </a:t>
            </a:r>
            <a:r>
              <a:rPr lang="en-US" dirty="0" err="1"/>
              <a:t>aprendizaje</a:t>
            </a:r>
            <a:r>
              <a:rPr lang="en-US" dirty="0"/>
              <a:t> </a:t>
            </a:r>
            <a:r>
              <a:rPr lang="en-US" dirty="0" err="1"/>
              <a:t>inteligente</a:t>
            </a:r>
            <a:endParaRPr lang="en-US" dirty="0"/>
          </a:p>
          <a:p>
            <a:endParaRPr lang="en-US" dirty="0"/>
          </a:p>
        </p:txBody>
      </p:sp>
      <p:sp>
        <p:nvSpPr>
          <p:cNvPr id="12" name="TextBox 11">
            <a:extLst>
              <a:ext uri="{FF2B5EF4-FFF2-40B4-BE49-F238E27FC236}">
                <a16:creationId xmlns:a16="http://schemas.microsoft.com/office/drawing/2014/main" id="{2DA5F089-B9FF-4BF2-BECA-7C29E7C3251E}"/>
              </a:ext>
            </a:extLst>
          </p:cNvPr>
          <p:cNvSpPr txBox="1"/>
          <p:nvPr/>
        </p:nvSpPr>
        <p:spPr>
          <a:xfrm>
            <a:off x="92262" y="2685347"/>
            <a:ext cx="1524000" cy="461665"/>
          </a:xfrm>
          <a:prstGeom prst="rect">
            <a:avLst/>
          </a:prstGeom>
          <a:noFill/>
        </p:spPr>
        <p:txBody>
          <a:bodyPr wrap="square" rtlCol="0">
            <a:spAutoFit/>
          </a:bodyPr>
          <a:lstStyle/>
          <a:p>
            <a:r>
              <a:rPr lang="en-US" sz="1200" i="1" dirty="0" err="1"/>
              <a:t>Elige</a:t>
            </a:r>
            <a:r>
              <a:rPr lang="en-US" sz="1200" i="1" dirty="0"/>
              <a:t> el </a:t>
            </a:r>
            <a:r>
              <a:rPr lang="en-US" sz="1200" i="1" dirty="0" err="1"/>
              <a:t>contenido</a:t>
            </a:r>
            <a:r>
              <a:rPr lang="en-US" sz="1200" i="1" dirty="0"/>
              <a:t> y la </a:t>
            </a:r>
            <a:r>
              <a:rPr lang="en-US" sz="1200" i="1" dirty="0" err="1"/>
              <a:t>modalidad</a:t>
            </a:r>
            <a:endParaRPr lang="en-US" sz="1200" i="1" dirty="0"/>
          </a:p>
        </p:txBody>
      </p:sp>
      <p:sp>
        <p:nvSpPr>
          <p:cNvPr id="13" name="TextBox 12">
            <a:extLst>
              <a:ext uri="{FF2B5EF4-FFF2-40B4-BE49-F238E27FC236}">
                <a16:creationId xmlns:a16="http://schemas.microsoft.com/office/drawing/2014/main" id="{379BC1F4-1124-43ED-8779-6C3DEBEF3908}"/>
              </a:ext>
            </a:extLst>
          </p:cNvPr>
          <p:cNvSpPr txBox="1"/>
          <p:nvPr/>
        </p:nvSpPr>
        <p:spPr>
          <a:xfrm>
            <a:off x="3066082" y="2670617"/>
            <a:ext cx="1752600" cy="646331"/>
          </a:xfrm>
          <a:prstGeom prst="rect">
            <a:avLst/>
          </a:prstGeom>
          <a:noFill/>
        </p:spPr>
        <p:txBody>
          <a:bodyPr wrap="square" rtlCol="0">
            <a:spAutoFit/>
          </a:bodyPr>
          <a:lstStyle/>
          <a:p>
            <a:r>
              <a:rPr lang="en-US" sz="1200" i="1" dirty="0" err="1"/>
              <a:t>Desarrolla</a:t>
            </a:r>
            <a:r>
              <a:rPr lang="en-US" sz="1200" i="1" dirty="0"/>
              <a:t> </a:t>
            </a:r>
            <a:r>
              <a:rPr lang="en-US" sz="1200" i="1" dirty="0" err="1"/>
              <a:t>contenido</a:t>
            </a:r>
            <a:r>
              <a:rPr lang="en-US" sz="1200" i="1" dirty="0"/>
              <a:t> sin </a:t>
            </a:r>
            <a:r>
              <a:rPr lang="en-US" sz="1200" i="1" dirty="0" err="1"/>
              <a:t>involucrar</a:t>
            </a:r>
            <a:r>
              <a:rPr lang="en-US" sz="1200" i="1" dirty="0"/>
              <a:t> al </a:t>
            </a:r>
            <a:r>
              <a:rPr lang="en-US" sz="1200" i="1" dirty="0" err="1"/>
              <a:t>alumno</a:t>
            </a:r>
            <a:endParaRPr lang="en-US" sz="1200" i="1" dirty="0"/>
          </a:p>
          <a:p>
            <a:r>
              <a:rPr lang="en-US" sz="1200" dirty="0"/>
              <a:t> </a:t>
            </a:r>
          </a:p>
        </p:txBody>
      </p:sp>
      <p:sp>
        <p:nvSpPr>
          <p:cNvPr id="15" name="TextBox 14">
            <a:extLst>
              <a:ext uri="{FF2B5EF4-FFF2-40B4-BE49-F238E27FC236}">
                <a16:creationId xmlns:a16="http://schemas.microsoft.com/office/drawing/2014/main" id="{6C30BBF0-9484-4D5A-996E-E90C7D211C37}"/>
              </a:ext>
            </a:extLst>
          </p:cNvPr>
          <p:cNvSpPr txBox="1"/>
          <p:nvPr/>
        </p:nvSpPr>
        <p:spPr>
          <a:xfrm>
            <a:off x="3250285" y="5036799"/>
            <a:ext cx="1600200" cy="923330"/>
          </a:xfrm>
          <a:prstGeom prst="rect">
            <a:avLst/>
          </a:prstGeom>
          <a:noFill/>
        </p:spPr>
        <p:txBody>
          <a:bodyPr wrap="square" rtlCol="0">
            <a:spAutoFit/>
          </a:bodyPr>
          <a:lstStyle/>
          <a:p>
            <a:r>
              <a:rPr lang="en-US" sz="1200" i="1" dirty="0" err="1"/>
              <a:t>Retroalimentación</a:t>
            </a:r>
            <a:r>
              <a:rPr lang="en-US" sz="1200" i="1" dirty="0"/>
              <a:t> </a:t>
            </a:r>
            <a:r>
              <a:rPr lang="en-US" sz="1200" i="1" dirty="0" err="1"/>
              <a:t>limitada</a:t>
            </a:r>
            <a:r>
              <a:rPr lang="en-US" sz="1200" i="1" dirty="0"/>
              <a:t> del </a:t>
            </a:r>
            <a:r>
              <a:rPr lang="en-US" sz="1200" i="1" dirty="0" err="1"/>
              <a:t>alumno</a:t>
            </a:r>
            <a:r>
              <a:rPr lang="en-US" sz="1200" i="1" dirty="0"/>
              <a:t> a la </a:t>
            </a:r>
            <a:r>
              <a:rPr lang="en-US" sz="1200" i="1" dirty="0" err="1"/>
              <a:t>organización</a:t>
            </a:r>
            <a:endParaRPr lang="en-US" sz="1200" i="1" dirty="0"/>
          </a:p>
          <a:p>
            <a:endParaRPr lang="en-US" dirty="0"/>
          </a:p>
        </p:txBody>
      </p:sp>
      <p:sp>
        <p:nvSpPr>
          <p:cNvPr id="16" name="TextBox 15">
            <a:extLst>
              <a:ext uri="{FF2B5EF4-FFF2-40B4-BE49-F238E27FC236}">
                <a16:creationId xmlns:a16="http://schemas.microsoft.com/office/drawing/2014/main" id="{8DD444FE-9172-4848-8B1C-FDD8093A1702}"/>
              </a:ext>
            </a:extLst>
          </p:cNvPr>
          <p:cNvSpPr txBox="1"/>
          <p:nvPr/>
        </p:nvSpPr>
        <p:spPr>
          <a:xfrm>
            <a:off x="4688911" y="2506549"/>
            <a:ext cx="1295400" cy="1015663"/>
          </a:xfrm>
          <a:prstGeom prst="rect">
            <a:avLst/>
          </a:prstGeom>
          <a:noFill/>
        </p:spPr>
        <p:txBody>
          <a:bodyPr wrap="square" rtlCol="0">
            <a:spAutoFit/>
          </a:bodyPr>
          <a:lstStyle/>
          <a:p>
            <a:r>
              <a:rPr lang="en-US" sz="1200" i="1" dirty="0" err="1"/>
              <a:t>Crea</a:t>
            </a:r>
            <a:r>
              <a:rPr lang="en-US" sz="1200" i="1" dirty="0"/>
              <a:t> </a:t>
            </a:r>
            <a:r>
              <a:rPr lang="en-US" sz="1200" i="1" dirty="0" err="1"/>
              <a:t>entornos</a:t>
            </a:r>
            <a:r>
              <a:rPr lang="en-US" sz="1200" i="1" dirty="0"/>
              <a:t> de </a:t>
            </a:r>
            <a:r>
              <a:rPr lang="en-US" sz="1200" i="1" dirty="0" err="1"/>
              <a:t>aprendizaje</a:t>
            </a:r>
            <a:r>
              <a:rPr lang="en-US" sz="1200" i="1" dirty="0"/>
              <a:t> </a:t>
            </a:r>
            <a:r>
              <a:rPr lang="en-US" sz="1200" i="1" dirty="0" err="1"/>
              <a:t>sociales</a:t>
            </a:r>
            <a:r>
              <a:rPr lang="en-US" sz="1200" i="1" dirty="0"/>
              <a:t> para </a:t>
            </a:r>
            <a:r>
              <a:rPr lang="en-US" sz="1200" i="1" dirty="0" err="1"/>
              <a:t>apoyar</a:t>
            </a:r>
            <a:r>
              <a:rPr lang="en-US" sz="1200" i="1" dirty="0"/>
              <a:t> al </a:t>
            </a:r>
            <a:r>
              <a:rPr lang="en-US" sz="1200" i="1" dirty="0" err="1"/>
              <a:t>trabajador</a:t>
            </a:r>
            <a:endParaRPr lang="en-US" sz="1200" i="1" dirty="0"/>
          </a:p>
        </p:txBody>
      </p:sp>
      <p:sp>
        <p:nvSpPr>
          <p:cNvPr id="17" name="TextBox 16">
            <a:extLst>
              <a:ext uri="{FF2B5EF4-FFF2-40B4-BE49-F238E27FC236}">
                <a16:creationId xmlns:a16="http://schemas.microsoft.com/office/drawing/2014/main" id="{34F2F8EC-4F06-4D3C-B38E-E23D93C14C31}"/>
              </a:ext>
            </a:extLst>
          </p:cNvPr>
          <p:cNvSpPr txBox="1"/>
          <p:nvPr/>
        </p:nvSpPr>
        <p:spPr>
          <a:xfrm>
            <a:off x="7511142" y="2526232"/>
            <a:ext cx="1626638" cy="1292662"/>
          </a:xfrm>
          <a:prstGeom prst="rect">
            <a:avLst/>
          </a:prstGeom>
          <a:noFill/>
        </p:spPr>
        <p:txBody>
          <a:bodyPr wrap="square" rtlCol="0">
            <a:spAutoFit/>
          </a:bodyPr>
          <a:lstStyle/>
          <a:p>
            <a:r>
              <a:rPr lang="en-US" sz="1200" i="1" dirty="0" err="1"/>
              <a:t>Toma</a:t>
            </a:r>
            <a:r>
              <a:rPr lang="en-US" sz="1200" i="1" dirty="0"/>
              <a:t> </a:t>
            </a:r>
            <a:r>
              <a:rPr lang="en-US" sz="1200" i="1" dirty="0" err="1"/>
              <a:t>en</a:t>
            </a:r>
            <a:r>
              <a:rPr lang="en-US" sz="1200" i="1" dirty="0"/>
              <a:t> </a:t>
            </a:r>
            <a:r>
              <a:rPr lang="en-US" sz="1200" i="1" dirty="0" err="1"/>
              <a:t>cuenta</a:t>
            </a:r>
            <a:r>
              <a:rPr lang="en-US" sz="1200" i="1" dirty="0"/>
              <a:t> la </a:t>
            </a:r>
            <a:r>
              <a:rPr lang="en-US" sz="1200" i="1" dirty="0" err="1"/>
              <a:t>retroalimentación</a:t>
            </a:r>
            <a:r>
              <a:rPr lang="en-US" sz="1200" i="1" dirty="0"/>
              <a:t> del </a:t>
            </a:r>
            <a:r>
              <a:rPr lang="en-US" sz="1200" i="1" dirty="0" err="1"/>
              <a:t>alumno</a:t>
            </a:r>
            <a:r>
              <a:rPr lang="en-US" sz="1200" i="1" dirty="0"/>
              <a:t> </a:t>
            </a:r>
            <a:r>
              <a:rPr lang="en-US" sz="1200" i="1" dirty="0" err="1"/>
              <a:t>en</a:t>
            </a:r>
            <a:r>
              <a:rPr lang="en-US" sz="1200" i="1" dirty="0"/>
              <a:t> </a:t>
            </a:r>
            <a:r>
              <a:rPr lang="en-US" sz="1200" i="1" dirty="0" err="1"/>
              <a:t>cuanto</a:t>
            </a:r>
            <a:r>
              <a:rPr lang="en-US" sz="1200" i="1" dirty="0"/>
              <a:t> a </a:t>
            </a:r>
            <a:r>
              <a:rPr lang="en-US" sz="1200" i="1" dirty="0" err="1"/>
              <a:t>los</a:t>
            </a:r>
            <a:r>
              <a:rPr lang="en-US" sz="1200" i="1" dirty="0"/>
              <a:t> </a:t>
            </a:r>
            <a:r>
              <a:rPr lang="en-US" sz="1200" i="1" dirty="0" err="1"/>
              <a:t>déficits</a:t>
            </a:r>
            <a:r>
              <a:rPr lang="en-US" sz="1200" i="1" dirty="0"/>
              <a:t> de la </a:t>
            </a:r>
            <a:r>
              <a:rPr lang="en-US" sz="1200" i="1" dirty="0" err="1"/>
              <a:t>capacitación</a:t>
            </a:r>
            <a:r>
              <a:rPr lang="en-US" sz="1200" i="1" dirty="0"/>
              <a:t> formal</a:t>
            </a:r>
          </a:p>
          <a:p>
            <a:endParaRPr lang="en-US" dirty="0"/>
          </a:p>
        </p:txBody>
      </p:sp>
      <p:sp>
        <p:nvSpPr>
          <p:cNvPr id="18" name="TextBox 17">
            <a:extLst>
              <a:ext uri="{FF2B5EF4-FFF2-40B4-BE49-F238E27FC236}">
                <a16:creationId xmlns:a16="http://schemas.microsoft.com/office/drawing/2014/main" id="{72955550-654B-4A28-BE15-AF0D59D7A45D}"/>
              </a:ext>
            </a:extLst>
          </p:cNvPr>
          <p:cNvSpPr txBox="1"/>
          <p:nvPr/>
        </p:nvSpPr>
        <p:spPr>
          <a:xfrm>
            <a:off x="7511142" y="5036799"/>
            <a:ext cx="1556658" cy="1107996"/>
          </a:xfrm>
          <a:prstGeom prst="rect">
            <a:avLst/>
          </a:prstGeom>
          <a:noFill/>
        </p:spPr>
        <p:txBody>
          <a:bodyPr wrap="square" rtlCol="0">
            <a:spAutoFit/>
          </a:bodyPr>
          <a:lstStyle/>
          <a:p>
            <a:r>
              <a:rPr lang="en-US" sz="1200" i="1" dirty="0" err="1"/>
              <a:t>Retroalimentación</a:t>
            </a:r>
            <a:r>
              <a:rPr lang="en-US" sz="1200" i="1" dirty="0"/>
              <a:t> continua del </a:t>
            </a:r>
            <a:r>
              <a:rPr lang="en-US" sz="1200" i="1" dirty="0" err="1"/>
              <a:t>trabajador</a:t>
            </a:r>
            <a:r>
              <a:rPr lang="en-US" sz="1200" i="1" dirty="0"/>
              <a:t> a la </a:t>
            </a:r>
            <a:r>
              <a:rPr lang="en-US" sz="1200" i="1" dirty="0" err="1"/>
              <a:t>organización</a:t>
            </a:r>
            <a:endParaRPr lang="en-US" sz="1200" i="1" dirty="0"/>
          </a:p>
          <a:p>
            <a:endParaRPr lang="en-US" dirty="0"/>
          </a:p>
        </p:txBody>
      </p:sp>
      <p:sp>
        <p:nvSpPr>
          <p:cNvPr id="19" name="TextBox 18">
            <a:extLst>
              <a:ext uri="{FF2B5EF4-FFF2-40B4-BE49-F238E27FC236}">
                <a16:creationId xmlns:a16="http://schemas.microsoft.com/office/drawing/2014/main" id="{D18A6620-505A-4D05-9FFE-3F316D679DEF}"/>
              </a:ext>
            </a:extLst>
          </p:cNvPr>
          <p:cNvSpPr txBox="1"/>
          <p:nvPr/>
        </p:nvSpPr>
        <p:spPr>
          <a:xfrm>
            <a:off x="4850485" y="4842675"/>
            <a:ext cx="1093115" cy="1661993"/>
          </a:xfrm>
          <a:prstGeom prst="rect">
            <a:avLst/>
          </a:prstGeom>
          <a:noFill/>
        </p:spPr>
        <p:txBody>
          <a:bodyPr wrap="square" rtlCol="0">
            <a:spAutoFit/>
          </a:bodyPr>
          <a:lstStyle/>
          <a:p>
            <a:r>
              <a:rPr lang="en-US" sz="1200" i="1" dirty="0" err="1"/>
              <a:t>Participa</a:t>
            </a:r>
            <a:r>
              <a:rPr lang="en-US" sz="1200" i="1" dirty="0"/>
              <a:t> </a:t>
            </a:r>
            <a:r>
              <a:rPr lang="en-US" sz="1200" i="1" dirty="0" err="1"/>
              <a:t>activamente</a:t>
            </a:r>
            <a:r>
              <a:rPr lang="en-US" sz="1200" i="1" dirty="0"/>
              <a:t> </a:t>
            </a:r>
            <a:r>
              <a:rPr lang="en-US" sz="1200" i="1" dirty="0" err="1"/>
              <a:t>en</a:t>
            </a:r>
            <a:r>
              <a:rPr lang="en-US" sz="1200" i="1" dirty="0"/>
              <a:t> la </a:t>
            </a:r>
            <a:r>
              <a:rPr lang="en-US" sz="1200" i="1" dirty="0" err="1"/>
              <a:t>selección</a:t>
            </a:r>
            <a:r>
              <a:rPr lang="en-US" sz="1200" i="1" dirty="0"/>
              <a:t> y </a:t>
            </a:r>
            <a:r>
              <a:rPr lang="en-US" sz="1200" i="1" dirty="0" err="1"/>
              <a:t>en</a:t>
            </a:r>
            <a:r>
              <a:rPr lang="en-US" sz="1200" i="1" dirty="0"/>
              <a:t> la </a:t>
            </a:r>
            <a:r>
              <a:rPr lang="en-US" sz="1200" i="1" dirty="0" err="1"/>
              <a:t>creación</a:t>
            </a:r>
            <a:r>
              <a:rPr lang="en-US" sz="1200" i="1" dirty="0"/>
              <a:t> del </a:t>
            </a:r>
            <a:r>
              <a:rPr lang="en-US" sz="1200" i="1" dirty="0" err="1"/>
              <a:t>contenido</a:t>
            </a:r>
            <a:r>
              <a:rPr lang="en-US" sz="1200" i="1" dirty="0"/>
              <a:t> de </a:t>
            </a:r>
            <a:r>
              <a:rPr lang="en-US" sz="1200" i="1" dirty="0" err="1"/>
              <a:t>aprendizaje</a:t>
            </a:r>
            <a:endParaRPr lang="en-US" sz="1200" i="1" dirty="0"/>
          </a:p>
          <a:p>
            <a:endParaRPr lang="en-US" dirty="0"/>
          </a:p>
        </p:txBody>
      </p:sp>
      <p:sp>
        <p:nvSpPr>
          <p:cNvPr id="20" name="TextBox 19">
            <a:extLst>
              <a:ext uri="{FF2B5EF4-FFF2-40B4-BE49-F238E27FC236}">
                <a16:creationId xmlns:a16="http://schemas.microsoft.com/office/drawing/2014/main" id="{BB32036F-7E50-4C97-90CB-C334F9B858D0}"/>
              </a:ext>
            </a:extLst>
          </p:cNvPr>
          <p:cNvSpPr txBox="1"/>
          <p:nvPr/>
        </p:nvSpPr>
        <p:spPr>
          <a:xfrm>
            <a:off x="291570" y="4822282"/>
            <a:ext cx="1203138" cy="1661993"/>
          </a:xfrm>
          <a:prstGeom prst="rect">
            <a:avLst/>
          </a:prstGeom>
          <a:noFill/>
        </p:spPr>
        <p:txBody>
          <a:bodyPr wrap="square" rtlCol="0">
            <a:spAutoFit/>
          </a:bodyPr>
          <a:lstStyle/>
          <a:p>
            <a:r>
              <a:rPr lang="en-US" sz="1200" i="1" dirty="0" err="1"/>
              <a:t>Poca</a:t>
            </a:r>
            <a:r>
              <a:rPr lang="en-US" sz="1200" i="1" dirty="0"/>
              <a:t> </a:t>
            </a:r>
            <a:r>
              <a:rPr lang="en-US" sz="1200" i="1" dirty="0" err="1"/>
              <a:t>influencia</a:t>
            </a:r>
            <a:r>
              <a:rPr lang="en-US" sz="1200" i="1" dirty="0"/>
              <a:t> </a:t>
            </a:r>
            <a:r>
              <a:rPr lang="en-US" sz="1200" i="1" dirty="0" err="1"/>
              <a:t>en</a:t>
            </a:r>
            <a:r>
              <a:rPr lang="en-US" sz="1200" i="1" dirty="0"/>
              <a:t> la </a:t>
            </a:r>
            <a:r>
              <a:rPr lang="en-US" sz="1200" i="1" dirty="0" err="1"/>
              <a:t>selección</a:t>
            </a:r>
            <a:r>
              <a:rPr lang="en-US" sz="1200" i="1" dirty="0"/>
              <a:t> de </a:t>
            </a:r>
            <a:r>
              <a:rPr lang="en-US" sz="1200" i="1" dirty="0" err="1"/>
              <a:t>temas</a:t>
            </a:r>
            <a:r>
              <a:rPr lang="en-US" sz="1200" i="1" dirty="0"/>
              <a:t> del </a:t>
            </a:r>
            <a:r>
              <a:rPr lang="en-US" sz="1200" i="1" dirty="0" err="1"/>
              <a:t>curso</a:t>
            </a:r>
            <a:r>
              <a:rPr lang="en-US" sz="1200" i="1" dirty="0"/>
              <a:t> y </a:t>
            </a:r>
            <a:r>
              <a:rPr lang="en-US" sz="1200" i="1" dirty="0" err="1"/>
              <a:t>en</a:t>
            </a:r>
            <a:r>
              <a:rPr lang="en-US" sz="1200" i="1" dirty="0"/>
              <a:t> la </a:t>
            </a:r>
            <a:r>
              <a:rPr lang="en-US" sz="1200" i="1" dirty="0" err="1"/>
              <a:t>creación</a:t>
            </a:r>
            <a:r>
              <a:rPr lang="en-US" sz="1200" i="1" dirty="0"/>
              <a:t> de </a:t>
            </a:r>
            <a:r>
              <a:rPr lang="en-US" sz="1200" i="1" dirty="0" err="1"/>
              <a:t>contenido</a:t>
            </a:r>
            <a:r>
              <a:rPr lang="en-US" sz="1200" i="1" dirty="0"/>
              <a:t> de </a:t>
            </a:r>
            <a:r>
              <a:rPr lang="en-US" sz="1200" i="1" dirty="0" err="1"/>
              <a:t>aprendizaje</a:t>
            </a:r>
            <a:endParaRPr lang="en-US" sz="1200" i="1" dirty="0"/>
          </a:p>
          <a:p>
            <a:endParaRPr lang="en-US" dirty="0"/>
          </a:p>
        </p:txBody>
      </p:sp>
    </p:spTree>
    <p:extLst>
      <p:ext uri="{BB962C8B-B14F-4D97-AF65-F5344CB8AC3E}">
        <p14:creationId xmlns:p14="http://schemas.microsoft.com/office/powerpoint/2010/main" val="310289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solidFill>
                  <a:schemeClr val="tx1"/>
                </a:solidFill>
                <a:latin typeface="Open Sans"/>
              </a:rPr>
              <a:t>Los </a:t>
            </a:r>
            <a:r>
              <a:rPr lang="en-US" sz="3200" dirty="0" err="1">
                <a:solidFill>
                  <a:schemeClr val="tx1"/>
                </a:solidFill>
                <a:latin typeface="Open Sans"/>
              </a:rPr>
              <a:t>criterios</a:t>
            </a:r>
            <a:r>
              <a:rPr lang="en-US" sz="3200" dirty="0">
                <a:solidFill>
                  <a:schemeClr val="tx1"/>
                </a:solidFill>
                <a:latin typeface="Open Sans"/>
              </a:rPr>
              <a:t> de un </a:t>
            </a:r>
            <a:r>
              <a:rPr lang="en-US" sz="3200" dirty="0" err="1">
                <a:solidFill>
                  <a:schemeClr val="tx1"/>
                </a:solidFill>
                <a:latin typeface="Open Sans"/>
              </a:rPr>
              <a:t>entorno</a:t>
            </a:r>
            <a:r>
              <a:rPr lang="en-US" sz="3200" dirty="0">
                <a:solidFill>
                  <a:schemeClr val="tx1"/>
                </a:solidFill>
                <a:latin typeface="Open Sans"/>
              </a:rPr>
              <a:t> </a:t>
            </a:r>
            <a:r>
              <a:rPr lang="en-US" sz="3200" dirty="0" err="1">
                <a:solidFill>
                  <a:schemeClr val="tx1"/>
                </a:solidFill>
                <a:latin typeface="Open Sans"/>
              </a:rPr>
              <a:t>inteligente</a:t>
            </a:r>
            <a:r>
              <a:rPr lang="en-US" sz="3200" dirty="0">
                <a:solidFill>
                  <a:schemeClr val="tx1"/>
                </a:solidFill>
                <a:latin typeface="Open Sans"/>
              </a:rPr>
              <a:t> de </a:t>
            </a:r>
            <a:r>
              <a:rPr lang="en-US" sz="3200" dirty="0" err="1">
                <a:solidFill>
                  <a:schemeClr val="tx1"/>
                </a:solidFill>
                <a:latin typeface="Open Sans"/>
              </a:rPr>
              <a:t>aprendizaje</a:t>
            </a:r>
            <a:br>
              <a:rPr lang="en-US" dirty="0"/>
            </a:br>
            <a:endParaRPr lang="en-US" dirty="0"/>
          </a:p>
        </p:txBody>
      </p:sp>
      <p:sp>
        <p:nvSpPr>
          <p:cNvPr id="2" name="Content Placeholder 1">
            <a:extLst>
              <a:ext uri="{FF2B5EF4-FFF2-40B4-BE49-F238E27FC236}">
                <a16:creationId xmlns:a16="http://schemas.microsoft.com/office/drawing/2014/main" id="{13FE4B12-B233-423F-9AD3-E92A6AFD7F41}"/>
              </a:ext>
            </a:extLst>
          </p:cNvPr>
          <p:cNvSpPr>
            <a:spLocks noGrp="1"/>
          </p:cNvSpPr>
          <p:nvPr>
            <p:ph idx="1"/>
          </p:nvPr>
        </p:nvSpPr>
        <p:spPr/>
        <p:txBody>
          <a:bodyPr>
            <a:normAutofit/>
          </a:bodyPr>
          <a:lstStyle/>
          <a:p>
            <a:r>
              <a:rPr lang="es-CO" dirty="0"/>
              <a:t>Permanencia </a:t>
            </a:r>
          </a:p>
          <a:p>
            <a:r>
              <a:rPr lang="es-CO" dirty="0"/>
              <a:t>Accesibilidad</a:t>
            </a:r>
            <a:endParaRPr lang="en-US" dirty="0"/>
          </a:p>
          <a:p>
            <a:r>
              <a:rPr lang="es-CO" dirty="0"/>
              <a:t>Inmediatez</a:t>
            </a:r>
          </a:p>
          <a:p>
            <a:r>
              <a:rPr lang="es-CO" dirty="0"/>
              <a:t>Interactividad</a:t>
            </a:r>
          </a:p>
          <a:p>
            <a:r>
              <a:rPr lang="es-CO" dirty="0"/>
              <a:t>Actividades Instructivas Localizadas</a:t>
            </a:r>
            <a:endParaRPr lang="en-US" dirty="0"/>
          </a:p>
          <a:p>
            <a:r>
              <a:rPr lang="es-CO" dirty="0"/>
              <a:t>Adaptabilidad</a:t>
            </a:r>
            <a:endParaRPr lang="en-US" dirty="0"/>
          </a:p>
          <a:p>
            <a:endParaRPr lang="en-US" dirty="0"/>
          </a:p>
        </p:txBody>
      </p:sp>
    </p:spTree>
    <p:extLst>
      <p:ext uri="{BB962C8B-B14F-4D97-AF65-F5344CB8AC3E}">
        <p14:creationId xmlns:p14="http://schemas.microsoft.com/office/powerpoint/2010/main" val="396398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533400"/>
            <a:ext cx="6858000" cy="5943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03746" y="609600"/>
            <a:ext cx="82296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Open Sans" panose="020B0606030504020204"/>
              </a:rPr>
              <a:t>Las </a:t>
            </a:r>
            <a:r>
              <a:rPr lang="en-US" sz="3200" b="1" dirty="0" err="1">
                <a:latin typeface="Open Sans" panose="020B0606030504020204"/>
              </a:rPr>
              <a:t>tecnologías</a:t>
            </a:r>
            <a:r>
              <a:rPr lang="en-US" sz="3200" b="1" dirty="0">
                <a:latin typeface="Open Sans" panose="020B0606030504020204"/>
              </a:rPr>
              <a:t> que </a:t>
            </a:r>
            <a:r>
              <a:rPr lang="en-US" sz="3200" b="1" dirty="0" err="1">
                <a:latin typeface="Open Sans" panose="020B0606030504020204"/>
              </a:rPr>
              <a:t>apoyan</a:t>
            </a:r>
            <a:r>
              <a:rPr lang="en-US" sz="3200" b="1" dirty="0">
                <a:latin typeface="Open Sans" panose="020B0606030504020204"/>
              </a:rPr>
              <a:t> </a:t>
            </a:r>
            <a:r>
              <a:rPr lang="en-US" sz="3200" b="1" dirty="0" err="1">
                <a:latin typeface="Open Sans" panose="020B0606030504020204"/>
              </a:rPr>
              <a:t>los</a:t>
            </a:r>
            <a:r>
              <a:rPr lang="en-US" sz="3200" b="1" dirty="0">
                <a:latin typeface="Open Sans" panose="020B0606030504020204"/>
              </a:rPr>
              <a:t> </a:t>
            </a:r>
            <a:r>
              <a:rPr lang="en-US" sz="3200" b="1" dirty="0" err="1">
                <a:latin typeface="Open Sans" panose="020B0606030504020204"/>
              </a:rPr>
              <a:t>entornos</a:t>
            </a:r>
            <a:r>
              <a:rPr lang="en-US" sz="3200" b="1" dirty="0">
                <a:latin typeface="Open Sans" panose="020B0606030504020204"/>
              </a:rPr>
              <a:t> </a:t>
            </a:r>
            <a:r>
              <a:rPr lang="en-US" sz="3200" b="1" dirty="0" err="1">
                <a:latin typeface="Open Sans" panose="020B0606030504020204"/>
              </a:rPr>
              <a:t>inteligentes</a:t>
            </a:r>
            <a:r>
              <a:rPr lang="en-US" sz="3200" b="1" dirty="0">
                <a:latin typeface="Open Sans" panose="020B0606030504020204"/>
              </a:rPr>
              <a:t> de </a:t>
            </a:r>
            <a:r>
              <a:rPr lang="en-US" sz="3200" b="1" dirty="0" err="1">
                <a:latin typeface="Open Sans" panose="020B0606030504020204"/>
              </a:rPr>
              <a:t>aprendizaje</a:t>
            </a:r>
            <a:endParaRPr lang="en-US" sz="3200" dirty="0">
              <a:latin typeface="Open Sans" panose="020B0606030504020204"/>
            </a:endParaRPr>
          </a:p>
        </p:txBody>
      </p:sp>
      <p:pic>
        <p:nvPicPr>
          <p:cNvPr id="11" name="Picture 10" descr="olc.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98923"/>
            <a:ext cx="838200" cy="401877"/>
          </a:xfrm>
          <a:prstGeom prst="rect">
            <a:avLst/>
          </a:prstGeom>
        </p:spPr>
      </p:pic>
      <p:pic>
        <p:nvPicPr>
          <p:cNvPr id="4" name="Picture 3">
            <a:extLst>
              <a:ext uri="{FF2B5EF4-FFF2-40B4-BE49-F238E27FC236}">
                <a16:creationId xmlns:a16="http://schemas.microsoft.com/office/drawing/2014/main" id="{38B93E8A-9411-4128-860D-09C24555A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4449" y="2490261"/>
            <a:ext cx="4188897" cy="2844752"/>
          </a:xfrm>
          <a:prstGeom prst="rect">
            <a:avLst/>
          </a:prstGeom>
        </p:spPr>
      </p:pic>
      <p:sp>
        <p:nvSpPr>
          <p:cNvPr id="9" name="TextBox 8">
            <a:extLst>
              <a:ext uri="{FF2B5EF4-FFF2-40B4-BE49-F238E27FC236}">
                <a16:creationId xmlns:a16="http://schemas.microsoft.com/office/drawing/2014/main" id="{382D98EC-98AC-4ACD-BC93-C2560528A064}"/>
              </a:ext>
            </a:extLst>
          </p:cNvPr>
          <p:cNvSpPr txBox="1"/>
          <p:nvPr/>
        </p:nvSpPr>
        <p:spPr>
          <a:xfrm>
            <a:off x="228600" y="2601314"/>
            <a:ext cx="3962400" cy="2585323"/>
          </a:xfrm>
          <a:prstGeom prst="rect">
            <a:avLst/>
          </a:prstGeom>
          <a:noFill/>
        </p:spPr>
        <p:txBody>
          <a:bodyPr wrap="square" rtlCol="0">
            <a:spAutoFit/>
          </a:bodyPr>
          <a:lstStyle/>
          <a:p>
            <a:pPr marL="171450" lvl="0" indent="-171450">
              <a:buFont typeface="Arial" panose="020B0604020202020204" pitchFamily="34" charset="0"/>
              <a:buChar char="•"/>
            </a:pPr>
            <a:r>
              <a:rPr lang="es-CO" dirty="0"/>
              <a:t>Smartphones</a:t>
            </a:r>
            <a:endParaRPr lang="en-US" dirty="0"/>
          </a:p>
          <a:p>
            <a:pPr marL="171450" lvl="0" indent="-171450">
              <a:buFont typeface="Arial" panose="020B0604020202020204" pitchFamily="34" charset="0"/>
              <a:buChar char="•"/>
            </a:pPr>
            <a:r>
              <a:rPr lang="es-CO" dirty="0"/>
              <a:t>Computadores de tableta</a:t>
            </a:r>
            <a:endParaRPr lang="en-US" dirty="0"/>
          </a:p>
          <a:p>
            <a:pPr marL="171450" lvl="0" indent="-171450">
              <a:buFont typeface="Arial" panose="020B0604020202020204" pitchFamily="34" charset="0"/>
              <a:buChar char="•"/>
            </a:pPr>
            <a:r>
              <a:rPr lang="es-CO" dirty="0"/>
              <a:t>Redes de comunicación inalámbrica</a:t>
            </a:r>
            <a:endParaRPr lang="en-US" dirty="0"/>
          </a:p>
          <a:p>
            <a:pPr marL="171450" lvl="0" indent="-171450">
              <a:buFont typeface="Arial" panose="020B0604020202020204" pitchFamily="34" charset="0"/>
              <a:buChar char="•"/>
            </a:pPr>
            <a:r>
              <a:rPr lang="es-CO" dirty="0"/>
              <a:t>Tecnologías de percepción ( GPS, códigos QR)</a:t>
            </a:r>
            <a:endParaRPr lang="en-US" dirty="0"/>
          </a:p>
          <a:p>
            <a:pPr marL="171450" lvl="0" indent="-171450">
              <a:buFont typeface="Arial" panose="020B0604020202020204" pitchFamily="34" charset="0"/>
              <a:buChar char="•"/>
            </a:pPr>
            <a:r>
              <a:rPr lang="es-CO" dirty="0"/>
              <a:t>Realidad aumentada (AR)</a:t>
            </a:r>
            <a:endParaRPr lang="en-US" dirty="0"/>
          </a:p>
          <a:p>
            <a:pPr marL="171450" lvl="0" indent="-171450">
              <a:buFont typeface="Arial" panose="020B0604020202020204" pitchFamily="34" charset="0"/>
              <a:buChar char="•"/>
            </a:pPr>
            <a:r>
              <a:rPr lang="es-CO" dirty="0"/>
              <a:t>Visión de Computador (Google </a:t>
            </a:r>
            <a:r>
              <a:rPr lang="es-CO" dirty="0" err="1"/>
              <a:t>Glass</a:t>
            </a:r>
            <a:r>
              <a:rPr lang="es-CO" dirty="0"/>
              <a:t>)</a:t>
            </a:r>
            <a:endParaRPr lang="en-US" dirty="0"/>
          </a:p>
          <a:p>
            <a:pPr marL="171450" lvl="0" indent="-171450">
              <a:buFont typeface="Arial" panose="020B0604020202020204" pitchFamily="34" charset="0"/>
              <a:buChar char="•"/>
            </a:pPr>
            <a:r>
              <a:rPr lang="es-CO" dirty="0"/>
              <a:t>Tecnologías de reconocimiento de voz</a:t>
            </a:r>
            <a:endParaRPr lang="en-US" dirty="0"/>
          </a:p>
          <a:p>
            <a:pPr marL="171450" lvl="0" indent="-171450">
              <a:buFont typeface="Arial" panose="020B0604020202020204" pitchFamily="34" charset="0"/>
              <a:buChar char="•"/>
            </a:pPr>
            <a:r>
              <a:rPr lang="es-CO" dirty="0"/>
              <a:t>Tecnologías Analíticas</a:t>
            </a:r>
            <a:endParaRPr lang="en-US" dirty="0"/>
          </a:p>
        </p:txBody>
      </p:sp>
    </p:spTree>
    <p:extLst>
      <p:ext uri="{BB962C8B-B14F-4D97-AF65-F5344CB8AC3E}">
        <p14:creationId xmlns:p14="http://schemas.microsoft.com/office/powerpoint/2010/main" val="401382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Open Sans"/>
              </a:rPr>
              <a:t>La </a:t>
            </a:r>
            <a:r>
              <a:rPr lang="en-US" dirty="0" err="1">
                <a:solidFill>
                  <a:schemeClr val="tx1"/>
                </a:solidFill>
                <a:latin typeface="Open Sans"/>
              </a:rPr>
              <a:t>infrastructura</a:t>
            </a:r>
            <a:r>
              <a:rPr lang="en-US" dirty="0">
                <a:solidFill>
                  <a:schemeClr val="tx1"/>
                </a:solidFill>
                <a:latin typeface="Open Sans"/>
              </a:rPr>
              <a:t> del </a:t>
            </a:r>
            <a:r>
              <a:rPr lang="en-US" dirty="0" err="1">
                <a:solidFill>
                  <a:schemeClr val="tx1"/>
                </a:solidFill>
                <a:latin typeface="Open Sans"/>
              </a:rPr>
              <a:t>entorno</a:t>
            </a:r>
            <a:r>
              <a:rPr lang="en-US" dirty="0">
                <a:solidFill>
                  <a:schemeClr val="tx1"/>
                </a:solidFill>
                <a:latin typeface="Open Sans"/>
              </a:rPr>
              <a:t> </a:t>
            </a:r>
            <a:r>
              <a:rPr lang="en-US" dirty="0" err="1">
                <a:solidFill>
                  <a:schemeClr val="tx1"/>
                </a:solidFill>
                <a:latin typeface="Open Sans"/>
              </a:rPr>
              <a:t>inteligente</a:t>
            </a:r>
            <a:r>
              <a:rPr lang="en-US" dirty="0">
                <a:solidFill>
                  <a:schemeClr val="tx1"/>
                </a:solidFill>
                <a:latin typeface="Open Sans"/>
              </a:rPr>
              <a:t> de </a:t>
            </a:r>
            <a:r>
              <a:rPr lang="en-US" dirty="0" err="1">
                <a:solidFill>
                  <a:schemeClr val="tx1"/>
                </a:solidFill>
                <a:latin typeface="Open Sans"/>
              </a:rPr>
              <a:t>aprendizaje</a:t>
            </a:r>
            <a:endParaRPr lang="en-US" dirty="0"/>
          </a:p>
        </p:txBody>
      </p:sp>
      <p:pic>
        <p:nvPicPr>
          <p:cNvPr id="6" name="Picture 5">
            <a:extLst>
              <a:ext uri="{FF2B5EF4-FFF2-40B4-BE49-F238E27FC236}">
                <a16:creationId xmlns:a16="http://schemas.microsoft.com/office/drawing/2014/main" id="{71247F12-C691-4591-B994-B74A31C66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36111"/>
            <a:ext cx="7293769" cy="4565631"/>
          </a:xfrm>
          <a:prstGeom prst="rect">
            <a:avLst/>
          </a:prstGeom>
        </p:spPr>
      </p:pic>
      <p:sp>
        <p:nvSpPr>
          <p:cNvPr id="7" name="TextBox 6">
            <a:extLst>
              <a:ext uri="{FF2B5EF4-FFF2-40B4-BE49-F238E27FC236}">
                <a16:creationId xmlns:a16="http://schemas.microsoft.com/office/drawing/2014/main" id="{DF96F6D7-4304-4C98-8576-4F428AD6A51D}"/>
              </a:ext>
            </a:extLst>
          </p:cNvPr>
          <p:cNvSpPr txBox="1"/>
          <p:nvPr/>
        </p:nvSpPr>
        <p:spPr>
          <a:xfrm>
            <a:off x="304800" y="6020215"/>
            <a:ext cx="8251861" cy="430887"/>
          </a:xfrm>
          <a:prstGeom prst="rect">
            <a:avLst/>
          </a:prstGeom>
          <a:noFill/>
        </p:spPr>
        <p:txBody>
          <a:bodyPr wrap="square" rtlCol="0">
            <a:spAutoFit/>
          </a:bodyPr>
          <a:lstStyle/>
          <a:p>
            <a:r>
              <a:rPr lang="en-US" sz="1100" dirty="0">
                <a:hlinkClick r:id="rId4"/>
              </a:rPr>
              <a:t>Fuente: Definition, framework and research issues of smart learning environments – a context-aware  ubiquitous learning perspective (Hwang 2014)</a:t>
            </a:r>
            <a:endParaRPr lang="en-US" sz="1100" dirty="0"/>
          </a:p>
        </p:txBody>
      </p:sp>
    </p:spTree>
    <p:extLst>
      <p:ext uri="{BB962C8B-B14F-4D97-AF65-F5344CB8AC3E}">
        <p14:creationId xmlns:p14="http://schemas.microsoft.com/office/powerpoint/2010/main" val="7290110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LC Powerpoint Samp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37265</TotalTime>
  <Words>2880</Words>
  <Application>Microsoft Office PowerPoint</Application>
  <PresentationFormat>On-screen Show (4:3)</PresentationFormat>
  <Paragraphs>200</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Lato</vt:lpstr>
      <vt:lpstr>Open Sans</vt:lpstr>
      <vt:lpstr>Trebuchet MS</vt:lpstr>
      <vt:lpstr>Wingdings</vt:lpstr>
      <vt:lpstr>Custom Design</vt:lpstr>
      <vt:lpstr>1_Custom Design</vt:lpstr>
      <vt:lpstr>OLC Powerpoint Sample Template</vt:lpstr>
      <vt:lpstr> Cómo los entornos inteligentes de aprendizaje pueden apoyar el aprendizaje del estudiante en línea </vt:lpstr>
      <vt:lpstr> Temas de debate</vt:lpstr>
      <vt:lpstr>PowerPoint Presentation</vt:lpstr>
      <vt:lpstr>PowerPoint Presentation</vt:lpstr>
      <vt:lpstr>PowerPoint Presentation</vt:lpstr>
      <vt:lpstr>PowerPoint Presentation</vt:lpstr>
      <vt:lpstr>Los criterios de un entorno inteligente de aprendizaje </vt:lpstr>
      <vt:lpstr>PowerPoint Presentation</vt:lpstr>
      <vt:lpstr>La infrastructura del entorno inteligente de aprendizaje</vt:lpstr>
      <vt:lpstr>La Universidad del Vehículo Aéreo No Tripulado </vt:lpstr>
      <vt:lpstr>  Tec de Monterrey- Un juego para enseñar la logística   </vt:lpstr>
      <vt:lpstr>La Universidad de Duke</vt:lpstr>
      <vt:lpstr>Reef HQ – El Acuario Nacional de Australia</vt:lpstr>
      <vt:lpstr>virtuallyinspired.org</vt:lpstr>
      <vt:lpstr>El aula reinventada para nuestros estudiantes</vt:lpstr>
      <vt:lpstr>Cambios en la cultura institucional </vt:lpstr>
      <vt:lpstr>El papel del docente y del diseñador instruccional </vt:lpstr>
      <vt:lpstr>Una necesidad fundamental: el liderazgo</vt:lpstr>
      <vt:lpstr>Bibliografía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dc:creator>
  <cp:lastModifiedBy>Jennifer Rafferty</cp:lastModifiedBy>
  <cp:revision>509</cp:revision>
  <cp:lastPrinted>2018-09-16T18:28:13Z</cp:lastPrinted>
  <dcterms:created xsi:type="dcterms:W3CDTF">2013-10-08T07:11:49Z</dcterms:created>
  <dcterms:modified xsi:type="dcterms:W3CDTF">2018-09-18T22:10:18Z</dcterms:modified>
</cp:coreProperties>
</file>